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autoCompressPictures="0">
  <p:sldMasterIdLst>
    <p:sldMasterId id="2147483648" r:id="rId1"/>
  </p:sldMasterIdLst>
  <p:notesMasterIdLst>
    <p:notesMasterId r:id="rId45"/>
  </p:notesMasterIdLst>
  <p:sldIdLst>
    <p:sldId id="256" r:id="rId2"/>
    <p:sldId id="362" r:id="rId3"/>
    <p:sldId id="258" r:id="rId4"/>
    <p:sldId id="335" r:id="rId5"/>
    <p:sldId id="336" r:id="rId6"/>
    <p:sldId id="337" r:id="rId7"/>
    <p:sldId id="363" r:id="rId8"/>
    <p:sldId id="267" r:id="rId9"/>
    <p:sldId id="268" r:id="rId10"/>
    <p:sldId id="269" r:id="rId11"/>
    <p:sldId id="270" r:id="rId12"/>
    <p:sldId id="271" r:id="rId13"/>
    <p:sldId id="272" r:id="rId14"/>
    <p:sldId id="273" r:id="rId15"/>
    <p:sldId id="274" r:id="rId16"/>
    <p:sldId id="275" r:id="rId17"/>
    <p:sldId id="334" r:id="rId18"/>
    <p:sldId id="355" r:id="rId19"/>
    <p:sldId id="364" r:id="rId20"/>
    <p:sldId id="359" r:id="rId21"/>
    <p:sldId id="360" r:id="rId22"/>
    <p:sldId id="338" r:id="rId23"/>
    <p:sldId id="278" r:id="rId24"/>
    <p:sldId id="343" r:id="rId25"/>
    <p:sldId id="279" r:id="rId26"/>
    <p:sldId id="365" r:id="rId27"/>
    <p:sldId id="340" r:id="rId28"/>
    <p:sldId id="341" r:id="rId29"/>
    <p:sldId id="342" r:id="rId30"/>
    <p:sldId id="344" r:id="rId31"/>
    <p:sldId id="345" r:id="rId32"/>
    <p:sldId id="288" r:id="rId33"/>
    <p:sldId id="289" r:id="rId34"/>
    <p:sldId id="290" r:id="rId35"/>
    <p:sldId id="346" r:id="rId36"/>
    <p:sldId id="361" r:id="rId37"/>
    <p:sldId id="348" r:id="rId38"/>
    <p:sldId id="349" r:id="rId39"/>
    <p:sldId id="350" r:id="rId40"/>
    <p:sldId id="351" r:id="rId41"/>
    <p:sldId id="352" r:id="rId42"/>
    <p:sldId id="353" r:id="rId43"/>
    <p:sldId id="308" r:id="rId44"/>
  </p:sldIdLst>
  <p:sldSz cx="9144000" cy="6858000" type="screen4x3"/>
  <p:notesSz cx="9601200" cy="7315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2" roundtripDataSignature="AMtx7mgzS6X5Oiq4ImT5jZj9T4q7zUnehw=="/>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2A85"/>
    <a:srgbClr val="0661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52143D-C27F-4F14-89E2-E324BEDE464D}">
  <a:tblStyle styleId="{5152143D-C27F-4F14-89E2-E324BEDE464D}"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5"/>
    <p:restoredTop sz="77887"/>
  </p:normalViewPr>
  <p:slideViewPr>
    <p:cSldViewPr snapToGrid="0" snapToObjects="1">
      <p:cViewPr varScale="1">
        <p:scale>
          <a:sx n="95" d="100"/>
          <a:sy n="95" d="100"/>
        </p:scale>
        <p:origin x="2192" y="168"/>
      </p:cViewPr>
      <p:guideLst/>
    </p:cSldViewPr>
  </p:slideViewPr>
  <p:notesTextViewPr>
    <p:cViewPr>
      <p:scale>
        <a:sx n="170" d="100"/>
        <a:sy n="17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64"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 Id="rId62"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2"/>
            <a:ext cx="4160520" cy="367030"/>
          </a:xfrm>
          <a:prstGeom prst="rect">
            <a:avLst/>
          </a:prstGeom>
          <a:noFill/>
          <a:ln>
            <a:noFill/>
          </a:ln>
        </p:spPr>
        <p:txBody>
          <a:bodyPr spcFirstLastPara="1" wrap="square" lIns="96650" tIns="48325" rIns="96650" bIns="48325" anchor="t"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438458" y="2"/>
            <a:ext cx="4160520" cy="367030"/>
          </a:xfrm>
          <a:prstGeom prst="rect">
            <a:avLst/>
          </a:prstGeom>
          <a:noFill/>
          <a:ln>
            <a:noFill/>
          </a:ln>
        </p:spPr>
        <p:txBody>
          <a:bodyPr spcFirstLastPara="1" wrap="square" lIns="96650" tIns="48325" rIns="96650" bIns="48325" anchor="t" anchorCtr="0">
            <a:noAutofit/>
          </a:bodyPr>
          <a:lstStyle>
            <a:lvl1pPr marR="0" lvl="0" algn="r"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948171"/>
            <a:ext cx="4160520" cy="367029"/>
          </a:xfrm>
          <a:prstGeom prst="rect">
            <a:avLst/>
          </a:prstGeom>
          <a:noFill/>
          <a:ln>
            <a:noFill/>
          </a:ln>
        </p:spPr>
        <p:txBody>
          <a:bodyPr spcFirstLastPara="1" wrap="square" lIns="96650" tIns="48325" rIns="96650" bIns="48325" anchor="b"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43" name="Google Shape;43;p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75" name="Google Shape;175;p1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p16: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99" name="Google Shape;199;p16: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11</a:t>
            </a:fld>
            <a:endParaRPr sz="13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06" name="Google Shape;206;p1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11058f36109_3_0: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30" name="Google Shape;230;g11058f36109_3_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11058f36109_3_28: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57" name="Google Shape;257;g11058f36109_3_2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1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86" name="Google Shape;286;p1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1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93" name="Google Shape;293;p1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2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00" name="Google Shape;300;p2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2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18" name="Google Shape;318;p2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g10fc0afc8c1_1_0:notes"/>
          <p:cNvSpPr txBox="1">
            <a:spLocks noGrp="1"/>
          </p:cNvSpPr>
          <p:nvPr>
            <p:ph type="body" idx="1"/>
          </p:nvPr>
        </p:nvSpPr>
        <p:spPr>
          <a:xfrm>
            <a:off x="960120" y="3520439"/>
            <a:ext cx="7680900" cy="28803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370" name="Google Shape;370;g10fc0afc8c1_1_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1752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g10fc0afc8c1_1_0:notes"/>
          <p:cNvSpPr txBox="1">
            <a:spLocks noGrp="1"/>
          </p:cNvSpPr>
          <p:nvPr>
            <p:ph type="body" idx="1"/>
          </p:nvPr>
        </p:nvSpPr>
        <p:spPr>
          <a:xfrm>
            <a:off x="960120" y="3520439"/>
            <a:ext cx="7680900" cy="28803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370" name="Google Shape;370;g10fc0afc8c1_1_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68739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5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30" name="Google Shape;330;p5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5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56" name="Google Shape;356;p5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6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4" name="Google Shape;364;p6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65" name="Google Shape;365;p60: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22</a:t>
            </a:fld>
            <a:endParaRPr sz="13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2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25" name="Google Shape;325;p2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Google Shape;448;p4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49" name="Google Shape;449;p4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2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333" name="Google Shape;333;p2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g10fc0afc8c1_1_0:notes"/>
          <p:cNvSpPr txBox="1">
            <a:spLocks noGrp="1"/>
          </p:cNvSpPr>
          <p:nvPr>
            <p:ph type="body" idx="1"/>
          </p:nvPr>
        </p:nvSpPr>
        <p:spPr>
          <a:xfrm>
            <a:off x="960120" y="3520439"/>
            <a:ext cx="7680900" cy="28803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370" name="Google Shape;370;g10fc0afc8c1_1_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89602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6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0" name="Google Shape;380;p62: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81" name="Google Shape;381;p62: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27</a:t>
            </a:fld>
            <a:endParaRPr sz="13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Google Shape;407;p63: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08" name="Google Shape;408;p6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Google Shape;434;p6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35" name="Google Shape;435;p6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5" name="Google Shape;55;p5: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6" name="Google Shape;56;p5: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4"/>
        <p:cNvGrpSpPr/>
        <p:nvPr/>
      </p:nvGrpSpPr>
      <p:grpSpPr>
        <a:xfrm>
          <a:off x="0" y="0"/>
          <a:ext cx="0" cy="0"/>
          <a:chOff x="0" y="0"/>
          <a:chExt cx="0" cy="0"/>
        </a:xfrm>
      </p:grpSpPr>
      <p:sp>
        <p:nvSpPr>
          <p:cNvPr id="475" name="Google Shape;475;p6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76" name="Google Shape;476;p6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Google Shape;489;p66: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90" name="Google Shape;490;p6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6"/>
        <p:cNvGrpSpPr/>
        <p:nvPr/>
      </p:nvGrpSpPr>
      <p:grpSpPr>
        <a:xfrm>
          <a:off x="0" y="0"/>
          <a:ext cx="0" cy="0"/>
          <a:chOff x="0" y="0"/>
          <a:chExt cx="0" cy="0"/>
        </a:xfrm>
      </p:grpSpPr>
      <p:sp>
        <p:nvSpPr>
          <p:cNvPr id="497" name="Google Shape;497;p6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98" name="Google Shape;498;p6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p6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23" name="Google Shape;523;p6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Google Shape;536;p6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37" name="Google Shape;537;p6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Google Shape;554;p7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55" name="Google Shape;555;p7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Google Shape;565;p7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66" name="Google Shape;566;p7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p72: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85" name="Google Shape;585;p7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6"/>
        <p:cNvGrpSpPr/>
        <p:nvPr/>
      </p:nvGrpSpPr>
      <p:grpSpPr>
        <a:xfrm>
          <a:off x="0" y="0"/>
          <a:ext cx="0" cy="0"/>
          <a:chOff x="0" y="0"/>
          <a:chExt cx="0" cy="0"/>
        </a:xfrm>
      </p:grpSpPr>
      <p:sp>
        <p:nvSpPr>
          <p:cNvPr id="597" name="Google Shape;597;p73: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598" name="Google Shape;598;p7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9"/>
        <p:cNvGrpSpPr/>
        <p:nvPr/>
      </p:nvGrpSpPr>
      <p:grpSpPr>
        <a:xfrm>
          <a:off x="0" y="0"/>
          <a:ext cx="0" cy="0"/>
          <a:chOff x="0" y="0"/>
          <a:chExt cx="0" cy="0"/>
        </a:xfrm>
      </p:grpSpPr>
      <p:sp>
        <p:nvSpPr>
          <p:cNvPr id="610" name="Google Shape;610;p7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11" name="Google Shape;611;p7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34: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sz="1050" dirty="0"/>
          </a:p>
        </p:txBody>
      </p:sp>
      <p:sp>
        <p:nvSpPr>
          <p:cNvPr id="101" name="Google Shape;101;p34: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4</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4"/>
        <p:cNvGrpSpPr/>
        <p:nvPr/>
      </p:nvGrpSpPr>
      <p:grpSpPr>
        <a:xfrm>
          <a:off x="0" y="0"/>
          <a:ext cx="0" cy="0"/>
          <a:chOff x="0" y="0"/>
          <a:chExt cx="0" cy="0"/>
        </a:xfrm>
      </p:grpSpPr>
      <p:sp>
        <p:nvSpPr>
          <p:cNvPr id="625" name="Google Shape;625;p7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626" name="Google Shape;626;p7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7"/>
        <p:cNvGrpSpPr/>
        <p:nvPr/>
      </p:nvGrpSpPr>
      <p:grpSpPr>
        <a:xfrm>
          <a:off x="0" y="0"/>
          <a:ext cx="0" cy="0"/>
          <a:chOff x="0" y="0"/>
          <a:chExt cx="0" cy="0"/>
        </a:xfrm>
      </p:grpSpPr>
      <p:sp>
        <p:nvSpPr>
          <p:cNvPr id="638" name="Google Shape;638;p76: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639" name="Google Shape;639;p7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3"/>
        <p:cNvGrpSpPr/>
        <p:nvPr/>
      </p:nvGrpSpPr>
      <p:grpSpPr>
        <a:xfrm>
          <a:off x="0" y="0"/>
          <a:ext cx="0" cy="0"/>
          <a:chOff x="0" y="0"/>
          <a:chExt cx="0" cy="0"/>
        </a:xfrm>
      </p:grpSpPr>
      <p:sp>
        <p:nvSpPr>
          <p:cNvPr id="664" name="Google Shape;664;p7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665" name="Google Shape;665;p7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3"/>
        <p:cNvGrpSpPr/>
        <p:nvPr/>
      </p:nvGrpSpPr>
      <p:grpSpPr>
        <a:xfrm>
          <a:off x="0" y="0"/>
          <a:ext cx="0" cy="0"/>
          <a:chOff x="0" y="0"/>
          <a:chExt cx="0" cy="0"/>
        </a:xfrm>
      </p:grpSpPr>
      <p:sp>
        <p:nvSpPr>
          <p:cNvPr id="704" name="Google Shape;704;p79:notes"/>
          <p:cNvSpPr txBox="1">
            <a:spLocks noGrp="1"/>
          </p:cNvSpPr>
          <p:nvPr>
            <p:ph type="body" idx="1"/>
          </p:nvPr>
        </p:nvSpPr>
        <p:spPr>
          <a:xfrm>
            <a:off x="960120" y="3520439"/>
            <a:ext cx="7680960" cy="2880361"/>
          </a:xfrm>
          <a:prstGeom prst="rect">
            <a:avLst/>
          </a:prstGeom>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705" name="Google Shape;705;p7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3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35: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sz="1050" dirty="0"/>
          </a:p>
        </p:txBody>
      </p:sp>
      <p:sp>
        <p:nvSpPr>
          <p:cNvPr id="117" name="Google Shape;117;p35: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133" name="Google Shape;133;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g10fc0afc8c1_1_0:notes"/>
          <p:cNvSpPr txBox="1">
            <a:spLocks noGrp="1"/>
          </p:cNvSpPr>
          <p:nvPr>
            <p:ph type="body" idx="1"/>
          </p:nvPr>
        </p:nvSpPr>
        <p:spPr>
          <a:xfrm>
            <a:off x="960120" y="3520439"/>
            <a:ext cx="7680900" cy="28803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370" name="Google Shape;370;g10fc0afc8c1_1_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84064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3: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47" name="Google Shape;147;p1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168" name="Google Shape;168;p1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23"/>
          <p:cNvSpPr/>
          <p:nvPr/>
        </p:nvSpPr>
        <p:spPr>
          <a:xfrm>
            <a:off x="0" y="244075"/>
            <a:ext cx="9144000" cy="4988560"/>
          </a:xfrm>
          <a:prstGeom prst="rect">
            <a:avLst/>
          </a:prstGeom>
          <a:blipFill rotWithShape="1">
            <a:blip r:embed="rId2">
              <a:alphaModFix/>
            </a:blip>
            <a:tile tx="0" ty="0" sx="80000" sy="80000" flip="none" algn="tl"/>
          </a:bli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000"/>
              <a:buFont typeface="Calibri"/>
              <a:buNone/>
            </a:pPr>
            <a:endParaRPr sz="2000" b="0" i="0" u="none" strike="noStrike" cap="none">
              <a:solidFill>
                <a:srgbClr val="C00000"/>
              </a:solidFill>
              <a:latin typeface="Calibri"/>
              <a:ea typeface="Calibri"/>
              <a:cs typeface="Calibri"/>
              <a:sym typeface="Calibri"/>
            </a:endParaRPr>
          </a:p>
        </p:txBody>
      </p:sp>
      <p:sp>
        <p:nvSpPr>
          <p:cNvPr id="19" name="Google Shape;19;p23"/>
          <p:cNvSpPr txBox="1">
            <a:spLocks noGrp="1"/>
          </p:cNvSpPr>
          <p:nvPr>
            <p:ph type="ctrTitle"/>
          </p:nvPr>
        </p:nvSpPr>
        <p:spPr>
          <a:xfrm>
            <a:off x="685800" y="2043587"/>
            <a:ext cx="7772400" cy="1467257"/>
          </a:xfrm>
          <a:prstGeom prst="rect">
            <a:avLst/>
          </a:prstGeom>
          <a:noFill/>
          <a:ln>
            <a:noFill/>
          </a:ln>
        </p:spPr>
        <p:txBody>
          <a:bodyPr spcFirstLastPara="1" wrap="square" lIns="91425" tIns="45700" rIns="91425" bIns="45700" anchor="t" anchorCtr="0">
            <a:noAutofit/>
          </a:bodyPr>
          <a:lstStyle>
            <a:lvl1pPr lvl="0" algn="l">
              <a:lnSpc>
                <a:spcPct val="80000"/>
              </a:lnSpc>
              <a:spcBef>
                <a:spcPts val="0"/>
              </a:spcBef>
              <a:spcAft>
                <a:spcPts val="0"/>
              </a:spcAft>
              <a:buSzPts val="1400"/>
              <a:buNone/>
              <a:defRPr sz="6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3"/>
          <p:cNvSpPr txBox="1">
            <a:spLocks noGrp="1"/>
          </p:cNvSpPr>
          <p:nvPr>
            <p:ph type="subTitle" idx="1"/>
          </p:nvPr>
        </p:nvSpPr>
        <p:spPr>
          <a:xfrm>
            <a:off x="685800" y="5374529"/>
            <a:ext cx="7772400" cy="593883"/>
          </a:xfrm>
          <a:prstGeom prst="rect">
            <a:avLst/>
          </a:prstGeom>
          <a:noFill/>
          <a:ln>
            <a:noFill/>
          </a:ln>
        </p:spPr>
        <p:txBody>
          <a:bodyPr spcFirstLastPara="1" wrap="square" lIns="91425" tIns="45700" rIns="91425" bIns="45700" anchor="t" anchorCtr="0">
            <a:noAutofit/>
          </a:bodyPr>
          <a:lstStyle>
            <a:lvl1pPr lvl="0" algn="l">
              <a:lnSpc>
                <a:spcPct val="100000"/>
              </a:lnSpc>
              <a:spcBef>
                <a:spcPts val="640"/>
              </a:spcBef>
              <a:spcAft>
                <a:spcPts val="0"/>
              </a:spcAft>
              <a:buSzPts val="1920"/>
              <a:buNone/>
              <a:defRPr sz="3200" b="0">
                <a:solidFill>
                  <a:schemeClr val="dk1"/>
                </a:solidFill>
                <a:latin typeface="Calibri"/>
                <a:ea typeface="Calibri"/>
                <a:cs typeface="Calibri"/>
                <a:sym typeface="Calibri"/>
              </a:defRPr>
            </a:lvl1pPr>
            <a:lvl2pPr lvl="1" algn="ctr">
              <a:lnSpc>
                <a:spcPct val="100000"/>
              </a:lnSpc>
              <a:spcBef>
                <a:spcPts val="440"/>
              </a:spcBef>
              <a:spcAft>
                <a:spcPts val="0"/>
              </a:spcAft>
              <a:buSzPts val="2420"/>
              <a:buNone/>
              <a:defRPr/>
            </a:lvl2pPr>
            <a:lvl3pPr lvl="2" algn="ctr">
              <a:lnSpc>
                <a:spcPct val="100000"/>
              </a:lnSpc>
              <a:spcBef>
                <a:spcPts val="400"/>
              </a:spcBef>
              <a:spcAft>
                <a:spcPts val="0"/>
              </a:spcAft>
              <a:buSzPts val="1600"/>
              <a:buNone/>
              <a:defRPr/>
            </a:lvl3pPr>
            <a:lvl4pPr lvl="3" algn="ctr">
              <a:lnSpc>
                <a:spcPct val="100000"/>
              </a:lnSpc>
              <a:spcBef>
                <a:spcPts val="400"/>
              </a:spcBef>
              <a:spcAft>
                <a:spcPts val="0"/>
              </a:spcAft>
              <a:buSzPts val="2000"/>
              <a:buFont typeface="Calibri"/>
              <a:buNone/>
              <a:defRPr/>
            </a:lvl4pPr>
            <a:lvl5pPr lvl="4" algn="ctr">
              <a:lnSpc>
                <a:spcPct val="100000"/>
              </a:lnSpc>
              <a:spcBef>
                <a:spcPts val="400"/>
              </a:spcBef>
              <a:spcAft>
                <a:spcPts val="0"/>
              </a:spcAft>
              <a:buSzPts val="2000"/>
              <a:buFont typeface="Calibri"/>
              <a:buNone/>
              <a:defRPr/>
            </a:lvl5pPr>
            <a:lvl6pPr lvl="5" algn="ctr">
              <a:lnSpc>
                <a:spcPct val="100000"/>
              </a:lnSpc>
              <a:spcBef>
                <a:spcPts val="400"/>
              </a:spcBef>
              <a:spcAft>
                <a:spcPts val="0"/>
              </a:spcAft>
              <a:buClr>
                <a:schemeClr val="dk1"/>
              </a:buClr>
              <a:buSzPts val="2000"/>
              <a:buFont typeface="Arial"/>
              <a:buNone/>
              <a:defRPr/>
            </a:lvl6pPr>
            <a:lvl7pPr lvl="6" algn="ctr">
              <a:lnSpc>
                <a:spcPct val="100000"/>
              </a:lnSpc>
              <a:spcBef>
                <a:spcPts val="400"/>
              </a:spcBef>
              <a:spcAft>
                <a:spcPts val="0"/>
              </a:spcAft>
              <a:buClr>
                <a:schemeClr val="dk1"/>
              </a:buClr>
              <a:buSzPts val="2000"/>
              <a:buFont typeface="Arial"/>
              <a:buNone/>
              <a:defRPr/>
            </a:lvl7pPr>
            <a:lvl8pPr lvl="7" algn="ctr">
              <a:lnSpc>
                <a:spcPct val="100000"/>
              </a:lnSpc>
              <a:spcBef>
                <a:spcPts val="400"/>
              </a:spcBef>
              <a:spcAft>
                <a:spcPts val="0"/>
              </a:spcAft>
              <a:buClr>
                <a:schemeClr val="dk1"/>
              </a:buClr>
              <a:buSzPts val="2000"/>
              <a:buFont typeface="Arial"/>
              <a:buNone/>
              <a:defRPr/>
            </a:lvl8pPr>
            <a:lvl9pPr lvl="8" algn="ctr">
              <a:lnSpc>
                <a:spcPct val="100000"/>
              </a:lnSpc>
              <a:spcBef>
                <a:spcPts val="400"/>
              </a:spcBef>
              <a:spcAft>
                <a:spcPts val="0"/>
              </a:spcAft>
              <a:buClr>
                <a:schemeClr val="dk1"/>
              </a:buClr>
              <a:buSzPts val="2000"/>
              <a:buFont typeface="Arial"/>
              <a:buNone/>
              <a:defRPr/>
            </a:lvl9pPr>
          </a:lstStyle>
          <a:p>
            <a:endParaRPr/>
          </a:p>
        </p:txBody>
      </p:sp>
      <p:sp>
        <p:nvSpPr>
          <p:cNvPr id="21" name="Google Shape;21;p23"/>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pic>
        <p:nvPicPr>
          <p:cNvPr id="22" name="Google Shape;22;p23"/>
          <p:cNvPicPr preferRelativeResize="0"/>
          <p:nvPr/>
        </p:nvPicPr>
        <p:blipFill rotWithShape="1">
          <a:blip r:embed="rId3">
            <a:alphaModFix/>
          </a:blip>
          <a:srcRect/>
          <a:stretch/>
        </p:blipFill>
        <p:spPr>
          <a:xfrm>
            <a:off x="152400" y="6590918"/>
            <a:ext cx="2150721" cy="169037"/>
          </a:xfrm>
          <a:prstGeom prst="rect">
            <a:avLst/>
          </a:prstGeom>
          <a:noFill/>
          <a:ln>
            <a:noFill/>
          </a:ln>
        </p:spPr>
      </p:pic>
      <p:sp>
        <p:nvSpPr>
          <p:cNvPr id="23" name="Google Shape;23;p23"/>
          <p:cNvSpPr txBox="1"/>
          <p:nvPr/>
        </p:nvSpPr>
        <p:spPr>
          <a:xfrm>
            <a:off x="685800" y="664882"/>
            <a:ext cx="7772400"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3200" b="0" i="0" u="none" strike="noStrike" cap="none" dirty="0">
                <a:solidFill>
                  <a:schemeClr val="lt1"/>
                </a:solidFill>
                <a:latin typeface="Calibri"/>
                <a:ea typeface="Calibri"/>
                <a:cs typeface="Calibri"/>
                <a:sym typeface="Calibri"/>
              </a:rPr>
              <a:t>CSE 390B, 2024 Winter</a:t>
            </a:r>
            <a:endParaRPr sz="1400" b="0" i="0" u="none" strike="noStrike" cap="none" dirty="0">
              <a:solidFill>
                <a:srgbClr val="000000"/>
              </a:solidFill>
              <a:latin typeface="Arial"/>
              <a:ea typeface="Arial"/>
              <a:cs typeface="Arial"/>
              <a:sym typeface="Arial"/>
            </a:endParaRPr>
          </a:p>
        </p:txBody>
      </p:sp>
      <p:sp>
        <p:nvSpPr>
          <p:cNvPr id="24" name="Google Shape;24;p23"/>
          <p:cNvSpPr txBox="1"/>
          <p:nvPr/>
        </p:nvSpPr>
        <p:spPr>
          <a:xfrm>
            <a:off x="685800" y="1214004"/>
            <a:ext cx="8252138"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2400" b="0" i="0" u="none" strike="noStrike" cap="none">
                <a:solidFill>
                  <a:schemeClr val="lt1"/>
                </a:solidFill>
                <a:latin typeface="Calibri"/>
                <a:ea typeface="Calibri"/>
                <a:cs typeface="Calibri"/>
                <a:sym typeface="Calibri"/>
              </a:rPr>
              <a:t>Building Academic Success Through Bottom-Up Computing</a:t>
            </a:r>
            <a:endParaRPr sz="1400" b="0" i="0" u="none" strike="noStrike" cap="none">
              <a:solidFill>
                <a:srgbClr val="000000"/>
              </a:solidFill>
              <a:latin typeface="Arial"/>
              <a:ea typeface="Arial"/>
              <a:cs typeface="Arial"/>
              <a:sym typeface="Arial"/>
            </a:endParaRPr>
          </a:p>
        </p:txBody>
      </p:sp>
      <p:sp>
        <p:nvSpPr>
          <p:cNvPr id="14" name="Google Shape;13;p22">
            <a:extLst>
              <a:ext uri="{FF2B5EF4-FFF2-40B4-BE49-F238E27FC236}">
                <a16:creationId xmlns:a16="http://schemas.microsoft.com/office/drawing/2014/main" id="{AE777B46-8FCB-CE6E-689B-0857EAC1996C}"/>
              </a:ext>
            </a:extLst>
          </p:cNvPr>
          <p:cNvSpPr/>
          <p:nvPr userDrawn="1"/>
        </p:nvSpPr>
        <p:spPr>
          <a:xfrm>
            <a:off x="0" y="0"/>
            <a:ext cx="9144000" cy="228600"/>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sp>
        <p:nvSpPr>
          <p:cNvPr id="11" name="Google Shape;16;p22">
            <a:extLst>
              <a:ext uri="{FF2B5EF4-FFF2-40B4-BE49-F238E27FC236}">
                <a16:creationId xmlns:a16="http://schemas.microsoft.com/office/drawing/2014/main" id="{1F98E273-F696-E0EC-A971-AF8FA9FE6725}"/>
              </a:ext>
            </a:extLst>
          </p:cNvPr>
          <p:cNvSpPr txBox="1"/>
          <p:nvPr userDrawn="1"/>
        </p:nvSpPr>
        <p:spPr>
          <a:xfrm>
            <a:off x="26376" y="26300"/>
            <a:ext cx="9144000" cy="169277"/>
          </a:xfrm>
          <a:prstGeom prst="rect">
            <a:avLst/>
          </a:prstGeom>
          <a:noFill/>
          <a:ln>
            <a:noFill/>
          </a:ln>
        </p:spPr>
        <p:txBody>
          <a:bodyPr spcFirstLastPara="1" wrap="square" lIns="91425" tIns="0" rIns="91425" bIns="0" anchor="ctr" anchorCtr="0">
            <a:sp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Lecture 7: Cornell Note-taking &amp; Machine Language</a:t>
            </a:r>
            <a:endParaRPr sz="1400" b="0" i="0" u="none" strike="noStrike" cap="none" dirty="0">
              <a:solidFill>
                <a:srgbClr val="000000"/>
              </a:solidFill>
              <a:latin typeface="Arial"/>
              <a:ea typeface="Arial"/>
              <a:cs typeface="Arial"/>
              <a:sym typeface="Arial"/>
            </a:endParaRPr>
          </a:p>
        </p:txBody>
      </p:sp>
      <p:pic>
        <p:nvPicPr>
          <p:cNvPr id="12" name="Google Shape;14;p22">
            <a:extLst>
              <a:ext uri="{FF2B5EF4-FFF2-40B4-BE49-F238E27FC236}">
                <a16:creationId xmlns:a16="http://schemas.microsoft.com/office/drawing/2014/main" id="{98F04B55-4B87-D52D-C431-48BC5DEFA99D}"/>
              </a:ext>
            </a:extLst>
          </p:cNvPr>
          <p:cNvPicPr preferRelativeResize="0"/>
          <p:nvPr userDrawn="1"/>
        </p:nvPicPr>
        <p:blipFill rotWithShape="1">
          <a:blip r:embed="rId4">
            <a:alphaModFix/>
          </a:blip>
          <a:srcRect/>
          <a:stretch/>
        </p:blipFill>
        <p:spPr>
          <a:xfrm>
            <a:off x="26376" y="25115"/>
            <a:ext cx="2150721" cy="169037"/>
          </a:xfrm>
          <a:prstGeom prst="rect">
            <a:avLst/>
          </a:prstGeom>
          <a:noFill/>
          <a:ln>
            <a:noFill/>
          </a:ln>
        </p:spPr>
      </p:pic>
      <p:sp>
        <p:nvSpPr>
          <p:cNvPr id="13" name="Google Shape;15;p22">
            <a:extLst>
              <a:ext uri="{FF2B5EF4-FFF2-40B4-BE49-F238E27FC236}">
                <a16:creationId xmlns:a16="http://schemas.microsoft.com/office/drawing/2014/main" id="{49CB27AF-C934-975C-D3A6-3492955E3AB0}"/>
              </a:ext>
            </a:extLst>
          </p:cNvPr>
          <p:cNvSpPr txBox="1"/>
          <p:nvPr userDrawn="1"/>
        </p:nvSpPr>
        <p:spPr>
          <a:xfrm>
            <a:off x="7394931" y="27106"/>
            <a:ext cx="1781700" cy="169200"/>
          </a:xfrm>
          <a:prstGeom prst="rect">
            <a:avLst/>
          </a:prstGeom>
          <a:noFill/>
          <a:ln>
            <a:noFill/>
          </a:ln>
        </p:spPr>
        <p:txBody>
          <a:bodyPr spcFirstLastPara="1" wrap="square" lIns="91425" tIns="0" rIns="91425" bIns="0" anchor="ctr" anchorCtr="0">
            <a:spAutoFit/>
          </a:bodyPr>
          <a:lstStyle/>
          <a:p>
            <a:pPr marL="0" marR="0" lvl="0" indent="0" algn="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CSE 390B, 2024 Winter</a:t>
            </a:r>
            <a:endParaRPr sz="11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5"/>
        <p:cNvGrpSpPr/>
        <p:nvPr/>
      </p:nvGrpSpPr>
      <p:grpSpPr>
        <a:xfrm>
          <a:off x="0" y="0"/>
          <a:ext cx="0" cy="0"/>
          <a:chOff x="0" y="0"/>
          <a:chExt cx="0" cy="0"/>
        </a:xfrm>
      </p:grpSpPr>
      <p:sp>
        <p:nvSpPr>
          <p:cNvPr id="26" name="Google Shape;26;p2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lvl="0" indent="-360680" algn="l">
              <a:lnSpc>
                <a:spcPct val="110000"/>
              </a:lnSpc>
              <a:spcBef>
                <a:spcPts val="440"/>
              </a:spcBef>
              <a:spcAft>
                <a:spcPts val="0"/>
              </a:spcAft>
              <a:buSzPts val="2080"/>
              <a:buFont typeface="Noto Sans Symbols"/>
              <a:buChar char="❖"/>
              <a:defRPr sz="2600" b="0"/>
            </a:lvl1pPr>
            <a:lvl2pPr marL="914400" lvl="1" indent="-382269" algn="l">
              <a:lnSpc>
                <a:spcPct val="110000"/>
              </a:lnSpc>
              <a:spcBef>
                <a:spcPts val="24"/>
              </a:spcBef>
              <a:spcAft>
                <a:spcPts val="0"/>
              </a:spcAft>
              <a:buSzPts val="2420"/>
              <a:buFont typeface="Noto Sans Symbols"/>
              <a:buChar char="▪"/>
              <a:defRPr sz="2200"/>
            </a:lvl2pPr>
            <a:lvl3pPr marL="1371600" lvl="2" indent="-368300" algn="l">
              <a:lnSpc>
                <a:spcPct val="110000"/>
              </a:lnSpc>
              <a:spcBef>
                <a:spcPts val="0"/>
              </a:spcBef>
              <a:spcAft>
                <a:spcPts val="0"/>
              </a:spcAft>
              <a:buSzPts val="2200"/>
              <a:buFont typeface="Arial"/>
              <a:buChar char="•"/>
              <a:defRPr/>
            </a:lvl3pPr>
            <a:lvl4pPr marL="1828800" lvl="3" indent="-342900" algn="l">
              <a:lnSpc>
                <a:spcPct val="100000"/>
              </a:lnSpc>
              <a:spcBef>
                <a:spcPts val="1200"/>
              </a:spcBef>
              <a:spcAft>
                <a:spcPts val="0"/>
              </a:spcAft>
              <a:buSzPts val="1800"/>
              <a:buFont typeface="Calibri"/>
              <a:buChar char="–"/>
              <a:defRPr sz="1800"/>
            </a:lvl4pPr>
            <a:lvl5pPr marL="2286000" lvl="4" indent="-342900" algn="l">
              <a:lnSpc>
                <a:spcPct val="100000"/>
              </a:lnSpc>
              <a:spcBef>
                <a:spcPts val="360"/>
              </a:spcBef>
              <a:spcAft>
                <a:spcPts val="0"/>
              </a:spcAft>
              <a:buSzPts val="1800"/>
              <a:buFont typeface="Calibri"/>
              <a:buChar char="»"/>
              <a:defRPr sz="1800"/>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8" name="Google Shape;28;p2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3394645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title"/>
          </p:nvPr>
        </p:nvSpPr>
        <p:spPr>
          <a:xfrm>
            <a:off x="374090" y="371182"/>
            <a:ext cx="8388910" cy="7620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2pPr>
            <a:lvl3pPr marR="0" lvl="2"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3pPr>
            <a:lvl4pPr marR="0" lvl="3"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4pPr>
            <a:lvl5pPr marR="0" lvl="4"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5pPr>
            <a:lvl6pPr marR="0" lvl="5"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6pPr>
            <a:lvl7pPr marR="0" lvl="6"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7pPr>
            <a:lvl8pPr marR="0" lvl="7"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8pPr>
            <a:lvl9pPr marR="0" lvl="8"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9pPr>
          </a:lstStyle>
          <a:p>
            <a:endParaRPr/>
          </a:p>
        </p:txBody>
      </p:sp>
      <p:sp>
        <p:nvSpPr>
          <p:cNvPr id="11" name="Google Shape;11;p22"/>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marR="0" lvl="0" indent="-327660" algn="l" rtl="0">
              <a:lnSpc>
                <a:spcPct val="100000"/>
              </a:lnSpc>
              <a:spcBef>
                <a:spcPts val="520"/>
              </a:spcBef>
              <a:spcAft>
                <a:spcPts val="0"/>
              </a:spcAft>
              <a:buClr>
                <a:srgbClr val="4B2A85"/>
              </a:buClr>
              <a:buSzPts val="1560"/>
              <a:buFont typeface="Noto Sans Symbols"/>
              <a:buChar char="❖"/>
              <a:defRPr sz="2600" b="1" i="0" u="none" strike="noStrike" cap="none">
                <a:solidFill>
                  <a:schemeClr val="dk1"/>
                </a:solidFill>
                <a:latin typeface="Calibri"/>
                <a:ea typeface="Calibri"/>
                <a:cs typeface="Calibri"/>
                <a:sym typeface="Calibri"/>
              </a:defRPr>
            </a:lvl1pPr>
            <a:lvl2pPr marL="914400" marR="0" lvl="1" indent="-382269" algn="l" rtl="0">
              <a:lnSpc>
                <a:spcPct val="100000"/>
              </a:lnSpc>
              <a:spcBef>
                <a:spcPts val="440"/>
              </a:spcBef>
              <a:spcAft>
                <a:spcPts val="0"/>
              </a:spcAft>
              <a:buClr>
                <a:srgbClr val="4B2A85"/>
              </a:buClr>
              <a:buSzPts val="2420"/>
              <a:buFont typeface="Calibri"/>
              <a:buChar char="▪"/>
              <a:defRPr sz="2200" b="0" i="0" u="none" strike="noStrike" cap="none">
                <a:solidFill>
                  <a:schemeClr val="dk1"/>
                </a:solidFill>
                <a:latin typeface="Calibri"/>
                <a:ea typeface="Calibri"/>
                <a:cs typeface="Calibri"/>
                <a:sym typeface="Calibri"/>
              </a:defRPr>
            </a:lvl2pPr>
            <a:lvl3pPr marL="1371600" marR="0" lvl="2" indent="-330200" algn="l" rtl="0">
              <a:lnSpc>
                <a:spcPct val="100000"/>
              </a:lnSpc>
              <a:spcBef>
                <a:spcPts val="400"/>
              </a:spcBef>
              <a:spcAft>
                <a:spcPts val="0"/>
              </a:spcAft>
              <a:buClr>
                <a:srgbClr val="4B2A85"/>
              </a:buClr>
              <a:buSzPts val="16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22"/>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2" name="Google Shape;13;p22">
            <a:extLst>
              <a:ext uri="{FF2B5EF4-FFF2-40B4-BE49-F238E27FC236}">
                <a16:creationId xmlns:a16="http://schemas.microsoft.com/office/drawing/2014/main" id="{4BFEDDE0-7D99-EDC6-8A3E-76AB13AB47BF}"/>
              </a:ext>
            </a:extLst>
          </p:cNvPr>
          <p:cNvSpPr/>
          <p:nvPr userDrawn="1"/>
        </p:nvSpPr>
        <p:spPr>
          <a:xfrm>
            <a:off x="0" y="0"/>
            <a:ext cx="9144000" cy="228600"/>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sp>
        <p:nvSpPr>
          <p:cNvPr id="3" name="Google Shape;16;p22">
            <a:extLst>
              <a:ext uri="{FF2B5EF4-FFF2-40B4-BE49-F238E27FC236}">
                <a16:creationId xmlns:a16="http://schemas.microsoft.com/office/drawing/2014/main" id="{BDDFB52A-769F-81DD-BFF5-74870E4F9D6F}"/>
              </a:ext>
            </a:extLst>
          </p:cNvPr>
          <p:cNvSpPr txBox="1"/>
          <p:nvPr userDrawn="1"/>
        </p:nvSpPr>
        <p:spPr>
          <a:xfrm>
            <a:off x="26376" y="26300"/>
            <a:ext cx="9144000" cy="169277"/>
          </a:xfrm>
          <a:prstGeom prst="rect">
            <a:avLst/>
          </a:prstGeom>
          <a:noFill/>
          <a:ln>
            <a:noFill/>
          </a:ln>
        </p:spPr>
        <p:txBody>
          <a:bodyPr spcFirstLastPara="1" wrap="square" lIns="91425" tIns="0" rIns="91425" bIns="0" anchor="ctr" anchorCtr="0">
            <a:sp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Lecture 7: Cornell Note-taking &amp; Machine Language</a:t>
            </a:r>
            <a:endParaRPr sz="1400" b="0" i="0" u="none" strike="noStrike" cap="none" dirty="0">
              <a:solidFill>
                <a:srgbClr val="000000"/>
              </a:solidFill>
              <a:latin typeface="Arial"/>
              <a:ea typeface="Arial"/>
              <a:cs typeface="Arial"/>
              <a:sym typeface="Arial"/>
            </a:endParaRPr>
          </a:p>
        </p:txBody>
      </p:sp>
      <p:pic>
        <p:nvPicPr>
          <p:cNvPr id="4" name="Google Shape;14;p22">
            <a:extLst>
              <a:ext uri="{FF2B5EF4-FFF2-40B4-BE49-F238E27FC236}">
                <a16:creationId xmlns:a16="http://schemas.microsoft.com/office/drawing/2014/main" id="{50D5C662-D369-B6B7-EE3C-E056EDAD0F68}"/>
              </a:ext>
            </a:extLst>
          </p:cNvPr>
          <p:cNvPicPr preferRelativeResize="0"/>
          <p:nvPr userDrawn="1"/>
        </p:nvPicPr>
        <p:blipFill rotWithShape="1">
          <a:blip r:embed="rId4">
            <a:alphaModFix/>
          </a:blip>
          <a:srcRect/>
          <a:stretch/>
        </p:blipFill>
        <p:spPr>
          <a:xfrm>
            <a:off x="26376" y="25115"/>
            <a:ext cx="2150721" cy="169037"/>
          </a:xfrm>
          <a:prstGeom prst="rect">
            <a:avLst/>
          </a:prstGeom>
          <a:noFill/>
          <a:ln>
            <a:noFill/>
          </a:ln>
        </p:spPr>
      </p:pic>
      <p:sp>
        <p:nvSpPr>
          <p:cNvPr id="5" name="Google Shape;15;p22">
            <a:extLst>
              <a:ext uri="{FF2B5EF4-FFF2-40B4-BE49-F238E27FC236}">
                <a16:creationId xmlns:a16="http://schemas.microsoft.com/office/drawing/2014/main" id="{7C221C75-1A1B-D9F8-ED56-30E689C5CEDA}"/>
              </a:ext>
            </a:extLst>
          </p:cNvPr>
          <p:cNvSpPr txBox="1"/>
          <p:nvPr userDrawn="1"/>
        </p:nvSpPr>
        <p:spPr>
          <a:xfrm>
            <a:off x="7394931" y="27106"/>
            <a:ext cx="1781700" cy="169200"/>
          </a:xfrm>
          <a:prstGeom prst="rect">
            <a:avLst/>
          </a:prstGeom>
          <a:noFill/>
          <a:ln>
            <a:noFill/>
          </a:ln>
        </p:spPr>
        <p:txBody>
          <a:bodyPr spcFirstLastPara="1" wrap="square" lIns="91425" tIns="0" rIns="91425" bIns="0" anchor="ctr" anchorCtr="0">
            <a:spAutoFit/>
          </a:bodyPr>
          <a:lstStyle/>
          <a:p>
            <a:pPr marL="0" marR="0" lvl="0" indent="0" algn="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CSE 390B, 2024 Winter</a:t>
            </a:r>
            <a:endParaRPr sz="1100" b="0" i="0" u="none" strike="noStrike" cap="none" dirty="0">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Google Shape;45;p1"/>
          <p:cNvSpPr txBox="1">
            <a:spLocks noGrp="1"/>
          </p:cNvSpPr>
          <p:nvPr>
            <p:ph type="ctrTitle"/>
          </p:nvPr>
        </p:nvSpPr>
        <p:spPr>
          <a:xfrm>
            <a:off x="685800" y="2431662"/>
            <a:ext cx="7772400" cy="1789112"/>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1400"/>
              <a:buNone/>
            </a:pPr>
            <a:r>
              <a:rPr lang="en-US" b="0" dirty="0"/>
              <a:t>Cornell Note-taking &amp; Machine Language</a:t>
            </a:r>
            <a:br>
              <a:rPr lang="en-US" b="0" dirty="0"/>
            </a:br>
            <a:endParaRPr lang="en-US" b="0" dirty="0"/>
          </a:p>
        </p:txBody>
      </p:sp>
      <p:sp>
        <p:nvSpPr>
          <p:cNvPr id="46" name="Google Shape;46;p1"/>
          <p:cNvSpPr txBox="1">
            <a:spLocks noGrp="1"/>
          </p:cNvSpPr>
          <p:nvPr>
            <p:ph type="subTitle" idx="1"/>
          </p:nvPr>
        </p:nvSpPr>
        <p:spPr>
          <a:xfrm>
            <a:off x="685800" y="5214348"/>
            <a:ext cx="7772400" cy="1322478"/>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40"/>
              <a:buNone/>
            </a:pPr>
            <a:r>
              <a:rPr lang="en-US" sz="2400" dirty="0"/>
              <a:t>Cornell Note-taking Method, Machine Languages, Control Flow of Computer Instructions, The Hack Assembly Language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5"/>
          <p:cNvSpPr txBox="1">
            <a:spLocks noGrp="1"/>
          </p:cNvSpPr>
          <p:nvPr>
            <p:ph type="body" idx="1"/>
          </p:nvPr>
        </p:nvSpPr>
        <p:spPr>
          <a:xfrm>
            <a:off x="396875" y="1362075"/>
            <a:ext cx="8366100" cy="560478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520"/>
              </a:spcBef>
              <a:spcAft>
                <a:spcPts val="0"/>
              </a:spcAft>
              <a:buSzPts val="1560"/>
              <a:buNone/>
            </a:pPr>
            <a:r>
              <a:rPr lang="en-US" sz="2000"/>
              <a:t>(This picture will get more detailed as we go!)</a:t>
            </a:r>
            <a:endParaRPr sz="2000"/>
          </a:p>
          <a:p>
            <a:pPr marL="0" lvl="0" indent="0" algn="l" rtl="0">
              <a:lnSpc>
                <a:spcPct val="100000"/>
              </a:lnSpc>
              <a:spcBef>
                <a:spcPts val="520"/>
              </a:spcBef>
              <a:spcAft>
                <a:spcPts val="0"/>
              </a:spcAft>
              <a:buSzPts val="1560"/>
              <a:buNone/>
            </a:pPr>
            <a:endParaRPr/>
          </a:p>
        </p:txBody>
      </p:sp>
      <p:sp>
        <p:nvSpPr>
          <p:cNvPr id="178" name="Google Shape;178;p1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Storing the Program</a:t>
            </a:r>
            <a:endParaRPr/>
          </a:p>
        </p:txBody>
      </p:sp>
      <p:sp>
        <p:nvSpPr>
          <p:cNvPr id="179" name="Google Shape;179;p1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10</a:t>
            </a:fld>
            <a:endParaRPr/>
          </a:p>
        </p:txBody>
      </p:sp>
      <p:sp>
        <p:nvSpPr>
          <p:cNvPr id="180" name="Google Shape;180;p15"/>
          <p:cNvSpPr/>
          <p:nvPr/>
        </p:nvSpPr>
        <p:spPr>
          <a:xfrm>
            <a:off x="1822651" y="1415200"/>
            <a:ext cx="5482200" cy="43164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COMPUTER</a:t>
            </a:r>
            <a:endParaRPr sz="2000" b="1" i="0" u="none" strike="noStrike" cap="none">
              <a:solidFill>
                <a:srgbClr val="000000"/>
              </a:solidFill>
              <a:latin typeface="Calibri"/>
              <a:ea typeface="Calibri"/>
              <a:cs typeface="Calibri"/>
              <a:sym typeface="Calibri"/>
            </a:endParaRPr>
          </a:p>
        </p:txBody>
      </p:sp>
      <p:sp>
        <p:nvSpPr>
          <p:cNvPr id="181" name="Google Shape;181;p15"/>
          <p:cNvSpPr/>
          <p:nvPr/>
        </p:nvSpPr>
        <p:spPr>
          <a:xfrm>
            <a:off x="2030975" y="2078725"/>
            <a:ext cx="2557500" cy="34872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MEMORY</a:t>
            </a:r>
            <a:endParaRPr sz="2000" b="1" i="0" u="none" strike="noStrike" cap="none">
              <a:solidFill>
                <a:srgbClr val="000000"/>
              </a:solidFill>
              <a:latin typeface="Calibri"/>
              <a:ea typeface="Calibri"/>
              <a:cs typeface="Calibri"/>
              <a:sym typeface="Calibri"/>
            </a:endParaRPr>
          </a:p>
        </p:txBody>
      </p:sp>
      <p:sp>
        <p:nvSpPr>
          <p:cNvPr id="182" name="Google Shape;182;p15"/>
          <p:cNvSpPr/>
          <p:nvPr/>
        </p:nvSpPr>
        <p:spPr>
          <a:xfrm>
            <a:off x="357025" y="3322803"/>
            <a:ext cx="1044300" cy="647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INPUT</a:t>
            </a:r>
            <a:endParaRPr sz="1400" b="1" i="0" u="none" strike="noStrike" cap="none">
              <a:solidFill>
                <a:srgbClr val="000000"/>
              </a:solidFill>
              <a:latin typeface="Calibri"/>
              <a:ea typeface="Calibri"/>
              <a:cs typeface="Calibri"/>
              <a:sym typeface="Calibri"/>
            </a:endParaRPr>
          </a:p>
        </p:txBody>
      </p:sp>
      <p:sp>
        <p:nvSpPr>
          <p:cNvPr id="183" name="Google Shape;183;p15"/>
          <p:cNvSpPr/>
          <p:nvPr/>
        </p:nvSpPr>
        <p:spPr>
          <a:xfrm>
            <a:off x="5022075" y="2078725"/>
            <a:ext cx="2091300" cy="34872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184" name="Google Shape;184;p15"/>
          <p:cNvSpPr/>
          <p:nvPr/>
        </p:nvSpPr>
        <p:spPr>
          <a:xfrm>
            <a:off x="5199025" y="4685879"/>
            <a:ext cx="1788600" cy="365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REGISTERS</a:t>
            </a:r>
            <a:endParaRPr sz="1400" b="1" i="0" u="none" strike="noStrike" cap="none">
              <a:solidFill>
                <a:srgbClr val="000000"/>
              </a:solidFill>
              <a:latin typeface="Calibri"/>
              <a:ea typeface="Calibri"/>
              <a:cs typeface="Calibri"/>
              <a:sym typeface="Calibri"/>
            </a:endParaRPr>
          </a:p>
        </p:txBody>
      </p:sp>
      <p:sp>
        <p:nvSpPr>
          <p:cNvPr id="185" name="Google Shape;185;p15"/>
          <p:cNvSpPr/>
          <p:nvPr/>
        </p:nvSpPr>
        <p:spPr>
          <a:xfrm>
            <a:off x="5199025" y="5104054"/>
            <a:ext cx="1788600" cy="365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CONTROL</a:t>
            </a:r>
            <a:endParaRPr sz="1400" b="1" i="0" u="none" strike="noStrike" cap="none">
              <a:solidFill>
                <a:srgbClr val="000000"/>
              </a:solidFill>
              <a:latin typeface="Calibri"/>
              <a:ea typeface="Calibri"/>
              <a:cs typeface="Calibri"/>
              <a:sym typeface="Calibri"/>
            </a:endParaRPr>
          </a:p>
        </p:txBody>
      </p:sp>
      <p:sp>
        <p:nvSpPr>
          <p:cNvPr id="186" name="Google Shape;186;p15"/>
          <p:cNvSpPr/>
          <p:nvPr/>
        </p:nvSpPr>
        <p:spPr>
          <a:xfrm>
            <a:off x="7726175" y="3322803"/>
            <a:ext cx="1044300" cy="647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OUTPUT</a:t>
            </a:r>
            <a:endParaRPr sz="1400" b="1" i="0" u="none" strike="noStrike" cap="none">
              <a:solidFill>
                <a:srgbClr val="000000"/>
              </a:solidFill>
              <a:latin typeface="Calibri"/>
              <a:ea typeface="Calibri"/>
              <a:cs typeface="Calibri"/>
              <a:sym typeface="Calibri"/>
            </a:endParaRPr>
          </a:p>
        </p:txBody>
      </p:sp>
      <p:sp>
        <p:nvSpPr>
          <p:cNvPr id="187" name="Google Shape;187;p15"/>
          <p:cNvSpPr/>
          <p:nvPr/>
        </p:nvSpPr>
        <p:spPr>
          <a:xfrm>
            <a:off x="1421550" y="3406975"/>
            <a:ext cx="4533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8" name="Google Shape;188;p15"/>
          <p:cNvSpPr/>
          <p:nvPr/>
        </p:nvSpPr>
        <p:spPr>
          <a:xfrm>
            <a:off x="7304850" y="3406975"/>
            <a:ext cx="5382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9" name="Google Shape;189;p15"/>
          <p:cNvSpPr/>
          <p:nvPr/>
        </p:nvSpPr>
        <p:spPr>
          <a:xfrm rot="10800000">
            <a:off x="4449075" y="3664275"/>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0" name="Google Shape;190;p15"/>
          <p:cNvSpPr/>
          <p:nvPr/>
        </p:nvSpPr>
        <p:spPr>
          <a:xfrm>
            <a:off x="4588550" y="3189600"/>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91" name="Google Shape;191;p15"/>
          <p:cNvPicPr preferRelativeResize="0"/>
          <p:nvPr/>
        </p:nvPicPr>
        <p:blipFill rotWithShape="1">
          <a:blip r:embed="rId3">
            <a:alphaModFix/>
          </a:blip>
          <a:srcRect/>
          <a:stretch/>
        </p:blipFill>
        <p:spPr>
          <a:xfrm>
            <a:off x="5243308" y="2736190"/>
            <a:ext cx="1648825" cy="1820347"/>
          </a:xfrm>
          <a:prstGeom prst="rect">
            <a:avLst/>
          </a:prstGeom>
          <a:noFill/>
          <a:ln>
            <a:noFill/>
          </a:ln>
        </p:spPr>
      </p:pic>
      <p:sp>
        <p:nvSpPr>
          <p:cNvPr id="192" name="Google Shape;192;p15"/>
          <p:cNvSpPr/>
          <p:nvPr/>
        </p:nvSpPr>
        <p:spPr>
          <a:xfrm>
            <a:off x="2467225" y="2736200"/>
            <a:ext cx="1956300" cy="1326000"/>
          </a:xfrm>
          <a:prstGeom prst="rect">
            <a:avLst/>
          </a:prstGeom>
          <a:solidFill>
            <a:srgbClr val="CFE2F3"/>
          </a:solid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0101110011100110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1011000101010100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1110001011111100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a:solidFill>
                <a:srgbClr val="000000"/>
              </a:solidFill>
              <a:latin typeface="Consolas"/>
              <a:ea typeface="Consolas"/>
              <a:cs typeface="Consolas"/>
              <a:sym typeface="Consolas"/>
            </a:endParaRPr>
          </a:p>
          <a:p>
            <a:pPr marL="0" marR="0" lvl="0" indent="0" algn="r"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Instructions</a:t>
            </a:r>
            <a:endParaRPr sz="1200" b="0" i="0" u="none" strike="noStrike" cap="none">
              <a:solidFill>
                <a:schemeClr val="dk1"/>
              </a:solidFill>
              <a:latin typeface="Calibri"/>
              <a:ea typeface="Calibri"/>
              <a:cs typeface="Calibri"/>
              <a:sym typeface="Calibri"/>
            </a:endParaRPr>
          </a:p>
        </p:txBody>
      </p:sp>
      <p:sp>
        <p:nvSpPr>
          <p:cNvPr id="193" name="Google Shape;193;p15"/>
          <p:cNvSpPr/>
          <p:nvPr/>
        </p:nvSpPr>
        <p:spPr>
          <a:xfrm>
            <a:off x="2467225" y="4062200"/>
            <a:ext cx="1956300" cy="1407000"/>
          </a:xfrm>
          <a:prstGeom prst="rect">
            <a:avLst/>
          </a:prstGeom>
          <a:solidFill>
            <a:srgbClr val="D9EAD3"/>
          </a:solid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1100101010010101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1100100101100111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0011001010101011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onsolas"/>
              <a:ea typeface="Consolas"/>
              <a:cs typeface="Consolas"/>
              <a:sym typeface="Consolas"/>
            </a:endParaRPr>
          </a:p>
          <a:p>
            <a:pPr marL="0" marR="0" lvl="0" indent="0" algn="r"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Data</a:t>
            </a:r>
            <a:endParaRPr sz="1200" b="0" i="0" u="none" strike="noStrike" cap="none">
              <a:solidFill>
                <a:schemeClr val="dk1"/>
              </a:solidFill>
              <a:latin typeface="Calibri"/>
              <a:ea typeface="Calibri"/>
              <a:cs typeface="Calibri"/>
              <a:sym typeface="Calibri"/>
            </a:endParaRPr>
          </a:p>
        </p:txBody>
      </p:sp>
      <p:sp>
        <p:nvSpPr>
          <p:cNvPr id="194" name="Google Shape;194;p15"/>
          <p:cNvSpPr/>
          <p:nvPr/>
        </p:nvSpPr>
        <p:spPr>
          <a:xfrm>
            <a:off x="2030975" y="2736200"/>
            <a:ext cx="436200" cy="1326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2</a:t>
            </a:r>
            <a:endParaRPr sz="1400" b="1" i="0" u="none" strike="noStrike" cap="none">
              <a:solidFill>
                <a:srgbClr val="000000"/>
              </a:solidFill>
              <a:latin typeface="Courier New"/>
              <a:ea typeface="Courier New"/>
              <a:cs typeface="Courier New"/>
              <a:sym typeface="Courier New"/>
            </a:endParaRPr>
          </a:p>
        </p:txBody>
      </p:sp>
      <p:sp>
        <p:nvSpPr>
          <p:cNvPr id="195" name="Google Shape;195;p15"/>
          <p:cNvSpPr/>
          <p:nvPr/>
        </p:nvSpPr>
        <p:spPr>
          <a:xfrm>
            <a:off x="2030975" y="4062200"/>
            <a:ext cx="538200" cy="1326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n</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n+1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n+2</a:t>
            </a:r>
            <a:endParaRPr sz="1400" b="1" i="0" u="none" strike="noStrike" cap="none">
              <a:solidFill>
                <a:srgbClr val="000000"/>
              </a:solidFill>
              <a:latin typeface="Courier New"/>
              <a:ea typeface="Courier New"/>
              <a:cs typeface="Courier New"/>
              <a:sym typeface="Courier New"/>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1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Assembly Languages</a:t>
            </a:r>
            <a:endParaRPr/>
          </a:p>
        </p:txBody>
      </p:sp>
      <p:sp>
        <p:nvSpPr>
          <p:cNvPr id="202" name="Google Shape;202;p16"/>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Writing code using 0s and 1s is tedious and error prone</a:t>
            </a:r>
            <a:endParaRPr dirty="0"/>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Font typeface="Noto Sans Symbols"/>
              <a:buChar char="❖"/>
            </a:pPr>
            <a:r>
              <a:rPr lang="en-US" dirty="0"/>
              <a:t>Assembly languages are a human-readable format of binary instructions that a CPU runs</a:t>
            </a:r>
            <a:endParaRPr dirty="0"/>
          </a:p>
          <a:p>
            <a:pPr marL="640080" lvl="1" indent="-129794"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Each human-readable assembly instruction has a corresponding binary machine code instruction</a:t>
            </a:r>
            <a:endParaRPr dirty="0"/>
          </a:p>
          <a:p>
            <a:pPr marL="640080" lvl="1" indent="-283464" algn="l" rtl="0">
              <a:lnSpc>
                <a:spcPct val="110000"/>
              </a:lnSpc>
              <a:spcBef>
                <a:spcPts val="24"/>
              </a:spcBef>
              <a:spcAft>
                <a:spcPts val="0"/>
              </a:spcAft>
              <a:buSzPts val="2420"/>
              <a:buChar char="▪"/>
            </a:pPr>
            <a:r>
              <a:rPr lang="en-US" dirty="0"/>
              <a:t>Example: </a:t>
            </a:r>
            <a:r>
              <a:rPr lang="en-US" b="1" dirty="0" err="1">
                <a:latin typeface="Courier New"/>
                <a:ea typeface="Courier New"/>
                <a:cs typeface="Courier New"/>
                <a:sym typeface="Courier New"/>
              </a:rPr>
              <a:t>addq</a:t>
            </a:r>
            <a:r>
              <a:rPr lang="en-US" b="1" dirty="0">
                <a:latin typeface="Courier New"/>
                <a:ea typeface="Courier New"/>
                <a:cs typeface="Courier New"/>
                <a:sym typeface="Courier New"/>
              </a:rPr>
              <a:t> reg1, reg2 == 0b1011000101010100</a:t>
            </a:r>
            <a:endParaRPr dirty="0"/>
          </a:p>
          <a:p>
            <a:pPr marL="640080" lvl="1" indent="-129794"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Assembly is often used as an intermediary between a high-level programming language and machine code</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203" name="Google Shape;203;p1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11</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1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Producing Machine Code</a:t>
            </a:r>
            <a:endParaRPr/>
          </a:p>
        </p:txBody>
      </p:sp>
      <p:sp>
        <p:nvSpPr>
          <p:cNvPr id="209" name="Google Shape;209;p1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12</a:t>
            </a:fld>
            <a:endParaRPr/>
          </a:p>
        </p:txBody>
      </p:sp>
      <p:sp>
        <p:nvSpPr>
          <p:cNvPr id="210" name="Google Shape;210;p17"/>
          <p:cNvSpPr txBox="1"/>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fld id="{00000000-1234-1234-1234-123412341234}" type="slidenum">
              <a:rPr lang="en-US" sz="1200" b="1" i="0" u="none" strike="noStrike" cap="none">
                <a:solidFill>
                  <a:srgbClr val="4B2A85"/>
                </a:solidFill>
                <a:latin typeface="Calibri"/>
                <a:ea typeface="Calibri"/>
                <a:cs typeface="Calibri"/>
                <a:sym typeface="Calibri"/>
              </a:rPr>
              <a:t>12</a:t>
            </a:fld>
            <a:endParaRPr sz="1200" b="1" i="0" u="none" strike="noStrike" cap="none">
              <a:solidFill>
                <a:srgbClr val="4B2A85"/>
              </a:solidFill>
              <a:latin typeface="Calibri"/>
              <a:ea typeface="Calibri"/>
              <a:cs typeface="Calibri"/>
              <a:sym typeface="Calibri"/>
            </a:endParaRPr>
          </a:p>
        </p:txBody>
      </p:sp>
      <p:grpSp>
        <p:nvGrpSpPr>
          <p:cNvPr id="211" name="Google Shape;211;p17"/>
          <p:cNvGrpSpPr/>
          <p:nvPr/>
        </p:nvGrpSpPr>
        <p:grpSpPr>
          <a:xfrm>
            <a:off x="6446600" y="2659638"/>
            <a:ext cx="2406300" cy="2292900"/>
            <a:chOff x="6262025" y="2282550"/>
            <a:chExt cx="2406300" cy="2292900"/>
          </a:xfrm>
        </p:grpSpPr>
        <p:sp>
          <p:nvSpPr>
            <p:cNvPr id="212" name="Google Shape;212;p17"/>
            <p:cNvSpPr/>
            <p:nvPr/>
          </p:nvSpPr>
          <p:spPr>
            <a:xfrm>
              <a:off x="6262025" y="2282550"/>
              <a:ext cx="2406300" cy="2292900"/>
            </a:xfrm>
            <a:prstGeom prst="rect">
              <a:avLst/>
            </a:prstGeom>
            <a:solidFill>
              <a:srgbClr val="FFFFFF"/>
            </a:solidFill>
            <a:ln w="38100" cap="flat" cmpd="sng">
              <a:solidFill>
                <a:srgbClr val="666666"/>
              </a:solidFill>
              <a:prstDash val="solid"/>
              <a:round/>
              <a:headEnd type="none" w="sm" len="sm"/>
              <a:tailEnd type="none" w="sm" len="sm"/>
            </a:ln>
            <a:effectLst>
              <a:outerShdw blurRad="57150" dist="19050" dir="5400000" algn="bl" rotWithShape="0">
                <a:srgbClr val="000000">
                  <a:alpha val="48235"/>
                </a:srgbClr>
              </a:outerShdw>
            </a:effectLst>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endParaRPr sz="1200" b="1" i="0" u="none" strike="noStrike" cap="none">
                <a:solidFill>
                  <a:srgbClr val="000000"/>
                </a:solidFill>
                <a:latin typeface="Calibri"/>
                <a:ea typeface="Calibri"/>
                <a:cs typeface="Calibri"/>
                <a:sym typeface="Calibri"/>
              </a:endParaRPr>
            </a:p>
          </p:txBody>
        </p:sp>
        <p:sp>
          <p:nvSpPr>
            <p:cNvPr id="213" name="Google Shape;213;p17"/>
            <p:cNvSpPr/>
            <p:nvPr/>
          </p:nvSpPr>
          <p:spPr>
            <a:xfrm>
              <a:off x="6354525" y="2379775"/>
              <a:ext cx="1008600" cy="21129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1600" b="1" i="0" u="none" strike="noStrike" cap="none">
                  <a:solidFill>
                    <a:srgbClr val="000000"/>
                  </a:solidFill>
                  <a:latin typeface="Calibri"/>
                  <a:ea typeface="Calibri"/>
                  <a:cs typeface="Calibri"/>
                  <a:sym typeface="Calibri"/>
                </a:rPr>
                <a:t>MEMORY</a:t>
              </a:r>
              <a:endParaRPr sz="1600" b="1" i="0" u="none" strike="noStrike" cap="none">
                <a:solidFill>
                  <a:srgbClr val="000000"/>
                </a:solidFill>
                <a:latin typeface="Calibri"/>
                <a:ea typeface="Calibri"/>
                <a:cs typeface="Calibri"/>
                <a:sym typeface="Calibri"/>
              </a:endParaRPr>
            </a:p>
          </p:txBody>
        </p:sp>
        <p:sp>
          <p:nvSpPr>
            <p:cNvPr id="214" name="Google Shape;214;p17"/>
            <p:cNvSpPr/>
            <p:nvPr/>
          </p:nvSpPr>
          <p:spPr>
            <a:xfrm>
              <a:off x="7613073" y="2379775"/>
              <a:ext cx="949800" cy="21129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215" name="Google Shape;215;p17"/>
            <p:cNvSpPr/>
            <p:nvPr/>
          </p:nvSpPr>
          <p:spPr>
            <a:xfrm>
              <a:off x="7686973" y="3966250"/>
              <a:ext cx="817800" cy="1938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50000"/>
                </a:lnSpc>
                <a:spcBef>
                  <a:spcPts val="0"/>
                </a:spcBef>
                <a:spcAft>
                  <a:spcPts val="0"/>
                </a:spcAft>
                <a:buClr>
                  <a:srgbClr val="000000"/>
                </a:buClr>
                <a:buSzPts val="1400"/>
                <a:buFont typeface="Arial"/>
                <a:buNone/>
              </a:pPr>
              <a:r>
                <a:rPr lang="en-US" sz="800" b="1" i="0" u="none" strike="noStrike" cap="none">
                  <a:solidFill>
                    <a:srgbClr val="000000"/>
                  </a:solidFill>
                  <a:latin typeface="Calibri"/>
                  <a:ea typeface="Calibri"/>
                  <a:cs typeface="Calibri"/>
                  <a:sym typeface="Calibri"/>
                </a:rPr>
                <a:t>REGISTERS</a:t>
              </a:r>
              <a:endParaRPr sz="800" b="1" i="0" u="none" strike="noStrike" cap="none">
                <a:solidFill>
                  <a:srgbClr val="000000"/>
                </a:solidFill>
                <a:latin typeface="Calibri"/>
                <a:ea typeface="Calibri"/>
                <a:cs typeface="Calibri"/>
                <a:sym typeface="Calibri"/>
              </a:endParaRPr>
            </a:p>
          </p:txBody>
        </p:sp>
        <p:sp>
          <p:nvSpPr>
            <p:cNvPr id="216" name="Google Shape;216;p17"/>
            <p:cNvSpPr/>
            <p:nvPr/>
          </p:nvSpPr>
          <p:spPr>
            <a:xfrm>
              <a:off x="7686973" y="4247225"/>
              <a:ext cx="817800" cy="1938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50000"/>
                </a:lnSpc>
                <a:spcBef>
                  <a:spcPts val="0"/>
                </a:spcBef>
                <a:spcAft>
                  <a:spcPts val="0"/>
                </a:spcAft>
                <a:buClr>
                  <a:srgbClr val="000000"/>
                </a:buClr>
                <a:buSzPts val="1400"/>
                <a:buFont typeface="Arial"/>
                <a:buNone/>
              </a:pPr>
              <a:r>
                <a:rPr lang="en-US" sz="800" b="1" i="0" u="none" strike="noStrike" cap="none">
                  <a:solidFill>
                    <a:srgbClr val="000000"/>
                  </a:solidFill>
                  <a:latin typeface="Calibri"/>
                  <a:ea typeface="Calibri"/>
                  <a:cs typeface="Calibri"/>
                  <a:sym typeface="Calibri"/>
                </a:rPr>
                <a:t>CONTROL</a:t>
              </a:r>
              <a:endParaRPr sz="800" b="1" i="0" u="none" strike="noStrike" cap="none">
                <a:solidFill>
                  <a:srgbClr val="000000"/>
                </a:solidFill>
                <a:latin typeface="Calibri"/>
                <a:ea typeface="Calibri"/>
                <a:cs typeface="Calibri"/>
                <a:sym typeface="Calibri"/>
              </a:endParaRPr>
            </a:p>
          </p:txBody>
        </p:sp>
        <p:sp>
          <p:nvSpPr>
            <p:cNvPr id="217" name="Google Shape;217;p17"/>
            <p:cNvSpPr/>
            <p:nvPr/>
          </p:nvSpPr>
          <p:spPr>
            <a:xfrm rot="10800000">
              <a:off x="7313068" y="3437385"/>
              <a:ext cx="304200" cy="2544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8" name="Google Shape;218;p17"/>
            <p:cNvSpPr/>
            <p:nvPr/>
          </p:nvSpPr>
          <p:spPr>
            <a:xfrm>
              <a:off x="7350030" y="3182975"/>
              <a:ext cx="304200" cy="2544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19" name="Google Shape;219;p17"/>
            <p:cNvPicPr preferRelativeResize="0"/>
            <p:nvPr/>
          </p:nvPicPr>
          <p:blipFill rotWithShape="1">
            <a:blip r:embed="rId3">
              <a:alphaModFix/>
            </a:blip>
            <a:srcRect/>
            <a:stretch/>
          </p:blipFill>
          <p:spPr>
            <a:xfrm>
              <a:off x="7691386" y="2952737"/>
              <a:ext cx="875853" cy="966966"/>
            </a:xfrm>
            <a:prstGeom prst="rect">
              <a:avLst/>
            </a:prstGeom>
            <a:noFill/>
            <a:ln>
              <a:noFill/>
            </a:ln>
          </p:spPr>
        </p:pic>
        <p:sp>
          <p:nvSpPr>
            <p:cNvPr id="220" name="Google Shape;220;p17"/>
            <p:cNvSpPr/>
            <p:nvPr/>
          </p:nvSpPr>
          <p:spPr>
            <a:xfrm>
              <a:off x="6409374" y="2989425"/>
              <a:ext cx="864600" cy="655500"/>
            </a:xfrm>
            <a:prstGeom prst="rect">
              <a:avLst/>
            </a:prstGeom>
            <a:solidFill>
              <a:srgbClr val="CFE2F3"/>
            </a:solidFill>
            <a:ln w="3810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000" b="1"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000" b="1" i="0" u="none" strike="noStrike" cap="none">
                  <a:solidFill>
                    <a:srgbClr val="000000"/>
                  </a:solidFill>
                  <a:latin typeface="Calibri"/>
                  <a:ea typeface="Calibri"/>
                  <a:cs typeface="Calibri"/>
                  <a:sym typeface="Calibri"/>
                </a:rPr>
                <a:t>PROGRAM</a:t>
              </a:r>
              <a:endParaRPr sz="1000" b="1" i="0" u="none" strike="noStrike" cap="none">
                <a:solidFill>
                  <a:srgbClr val="000000"/>
                </a:solidFill>
                <a:latin typeface="Calibri"/>
                <a:ea typeface="Calibri"/>
                <a:cs typeface="Calibri"/>
                <a:sym typeface="Calibri"/>
              </a:endParaRPr>
            </a:p>
          </p:txBody>
        </p:sp>
        <p:sp>
          <p:nvSpPr>
            <p:cNvPr id="221" name="Google Shape;221;p17"/>
            <p:cNvSpPr/>
            <p:nvPr/>
          </p:nvSpPr>
          <p:spPr>
            <a:xfrm>
              <a:off x="6420767" y="3710951"/>
              <a:ext cx="864600" cy="704400"/>
            </a:xfrm>
            <a:prstGeom prst="rect">
              <a:avLst/>
            </a:prstGeom>
            <a:solidFill>
              <a:srgbClr val="D9EAD3"/>
            </a:solidFill>
            <a:ln w="3810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000" b="1"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000" b="1" i="0" u="none" strike="noStrike" cap="none">
                  <a:solidFill>
                    <a:srgbClr val="000000"/>
                  </a:solidFill>
                  <a:latin typeface="Calibri"/>
                  <a:ea typeface="Calibri"/>
                  <a:cs typeface="Calibri"/>
                  <a:sym typeface="Calibri"/>
                </a:rPr>
                <a:t>DATA</a:t>
              </a:r>
              <a:endParaRPr sz="1000" b="1" i="0" u="none" strike="noStrike" cap="none">
                <a:solidFill>
                  <a:srgbClr val="000000"/>
                </a:solidFill>
                <a:latin typeface="Calibri"/>
                <a:ea typeface="Calibri"/>
                <a:cs typeface="Calibri"/>
                <a:sym typeface="Calibri"/>
              </a:endParaRPr>
            </a:p>
          </p:txBody>
        </p:sp>
      </p:grpSp>
      <p:sp>
        <p:nvSpPr>
          <p:cNvPr id="222" name="Google Shape;222;p17"/>
          <p:cNvSpPr/>
          <p:nvPr/>
        </p:nvSpPr>
        <p:spPr>
          <a:xfrm>
            <a:off x="3443200" y="3143100"/>
            <a:ext cx="1956300" cy="1326000"/>
          </a:xfrm>
          <a:prstGeom prst="rect">
            <a:avLst/>
          </a:prstGeom>
          <a:solidFill>
            <a:srgbClr val="CFE2F3"/>
          </a:solidFill>
          <a:ln>
            <a:noFill/>
          </a:ln>
          <a:effectLst>
            <a:outerShdw blurRad="57150" dist="19050" dir="5400000" algn="bl" rotWithShape="0">
              <a:srgbClr val="000000">
                <a:alpha val="48235"/>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0101110011100110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1011000101010100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1110001011111100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a:t>
            </a:r>
            <a:endParaRPr sz="1400" b="0"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Machine Code Instructions</a:t>
            </a:r>
            <a:endParaRPr sz="1200" b="0" i="0" u="none" strike="noStrike" cap="none">
              <a:solidFill>
                <a:schemeClr val="dk1"/>
              </a:solidFill>
              <a:latin typeface="Calibri"/>
              <a:ea typeface="Calibri"/>
              <a:cs typeface="Calibri"/>
              <a:sym typeface="Calibri"/>
            </a:endParaRPr>
          </a:p>
        </p:txBody>
      </p:sp>
      <p:sp>
        <p:nvSpPr>
          <p:cNvPr id="223" name="Google Shape;223;p17"/>
          <p:cNvSpPr/>
          <p:nvPr/>
        </p:nvSpPr>
        <p:spPr>
          <a:xfrm>
            <a:off x="357025" y="1626725"/>
            <a:ext cx="1956300" cy="1367850"/>
          </a:xfrm>
          <a:prstGeom prst="rect">
            <a:avLst/>
          </a:prstGeom>
          <a:solidFill>
            <a:srgbClr val="F3F3F3"/>
          </a:solidFill>
          <a:ln>
            <a:noFill/>
          </a:ln>
          <a:effectLst>
            <a:outerShdw blurRad="57150" dist="19050" dir="5400000" algn="bl" rotWithShape="0">
              <a:srgbClr val="000000">
                <a:alpha val="48235"/>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while (i &lt; 100) {</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  sum += arr[i];</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  i++;</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a:t>
            </a:r>
            <a:endParaRPr sz="12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Java</a:t>
            </a:r>
            <a:endParaRPr sz="1200" b="0" i="0" u="none" strike="noStrike" cap="none">
              <a:solidFill>
                <a:schemeClr val="dk1"/>
              </a:solidFill>
              <a:latin typeface="Calibri"/>
              <a:ea typeface="Calibri"/>
              <a:cs typeface="Calibri"/>
              <a:sym typeface="Calibri"/>
            </a:endParaRPr>
          </a:p>
        </p:txBody>
      </p:sp>
      <p:sp>
        <p:nvSpPr>
          <p:cNvPr id="224" name="Google Shape;224;p17"/>
          <p:cNvSpPr/>
          <p:nvPr/>
        </p:nvSpPr>
        <p:spPr>
          <a:xfrm>
            <a:off x="5470200" y="4113225"/>
            <a:ext cx="905700" cy="453000"/>
          </a:xfrm>
          <a:prstGeom prst="rightArrow">
            <a:avLst>
              <a:gd name="adj1" fmla="val 50000"/>
              <a:gd name="adj2" fmla="val 50000"/>
            </a:avLst>
          </a:prstGeom>
          <a:solidFill>
            <a:srgbClr val="CC0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5" name="Google Shape;225;p17"/>
          <p:cNvSpPr txBox="1"/>
          <p:nvPr/>
        </p:nvSpPr>
        <p:spPr>
          <a:xfrm>
            <a:off x="5136300" y="4469100"/>
            <a:ext cx="1573500" cy="365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CC0000"/>
                </a:solidFill>
                <a:latin typeface="Calibri"/>
                <a:ea typeface="Calibri"/>
                <a:cs typeface="Calibri"/>
                <a:sym typeface="Calibri"/>
              </a:rPr>
              <a:t>Load &amp; Execute</a:t>
            </a:r>
            <a:endParaRPr sz="1400" b="1" i="0" u="none" strike="noStrike" cap="none">
              <a:solidFill>
                <a:srgbClr val="CC0000"/>
              </a:solidFill>
              <a:latin typeface="Calibri"/>
              <a:ea typeface="Calibri"/>
              <a:cs typeface="Calibri"/>
              <a:sym typeface="Calibri"/>
            </a:endParaRPr>
          </a:p>
        </p:txBody>
      </p:sp>
      <p:sp>
        <p:nvSpPr>
          <p:cNvPr id="226" name="Google Shape;226;p17"/>
          <p:cNvSpPr/>
          <p:nvPr/>
        </p:nvSpPr>
        <p:spPr>
          <a:xfrm rot="10800000" flipH="1">
            <a:off x="2428475" y="2107725"/>
            <a:ext cx="1437600" cy="981000"/>
          </a:xfrm>
          <a:prstGeom prst="bentUpArrow">
            <a:avLst>
              <a:gd name="adj1" fmla="val 25000"/>
              <a:gd name="adj2" fmla="val 25000"/>
              <a:gd name="adj3" fmla="val 25000"/>
            </a:avLst>
          </a:prstGeom>
          <a:solidFill>
            <a:srgbClr val="CC0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7" name="Google Shape;227;p17"/>
          <p:cNvSpPr txBox="1"/>
          <p:nvPr/>
        </p:nvSpPr>
        <p:spPr>
          <a:xfrm>
            <a:off x="2733975" y="1742625"/>
            <a:ext cx="1573500" cy="365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CC0000"/>
                </a:solidFill>
                <a:latin typeface="Calibri"/>
                <a:ea typeface="Calibri"/>
                <a:cs typeface="Calibri"/>
                <a:sym typeface="Calibri"/>
              </a:rPr>
              <a:t>Compile</a:t>
            </a:r>
            <a:endParaRPr sz="1400" b="1" i="0" u="none" strike="noStrike" cap="none">
              <a:solidFill>
                <a:srgbClr val="CC0000"/>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g11058f36109_3_0"/>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Producing Machine Code</a:t>
            </a:r>
            <a:endParaRPr/>
          </a:p>
        </p:txBody>
      </p:sp>
      <p:sp>
        <p:nvSpPr>
          <p:cNvPr id="233" name="Google Shape;233;g11058f36109_3_0"/>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13</a:t>
            </a:fld>
            <a:endParaRPr/>
          </a:p>
        </p:txBody>
      </p:sp>
      <p:sp>
        <p:nvSpPr>
          <p:cNvPr id="234" name="Google Shape;234;g11058f36109_3_0"/>
          <p:cNvSpPr txBox="1"/>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fld id="{00000000-1234-1234-1234-123412341234}" type="slidenum">
              <a:rPr lang="en-US" sz="1200" b="1" i="0" u="none" strike="noStrike" cap="none">
                <a:solidFill>
                  <a:srgbClr val="4B2A85"/>
                </a:solidFill>
                <a:latin typeface="Calibri"/>
                <a:ea typeface="Calibri"/>
                <a:cs typeface="Calibri"/>
                <a:sym typeface="Calibri"/>
              </a:rPr>
              <a:t>13</a:t>
            </a:fld>
            <a:endParaRPr sz="1200" b="1" i="0" u="none" strike="noStrike" cap="none">
              <a:solidFill>
                <a:srgbClr val="4B2A85"/>
              </a:solidFill>
              <a:latin typeface="Calibri"/>
              <a:ea typeface="Calibri"/>
              <a:cs typeface="Calibri"/>
              <a:sym typeface="Calibri"/>
            </a:endParaRPr>
          </a:p>
        </p:txBody>
      </p:sp>
      <p:grpSp>
        <p:nvGrpSpPr>
          <p:cNvPr id="235" name="Google Shape;235;g11058f36109_3_0"/>
          <p:cNvGrpSpPr/>
          <p:nvPr/>
        </p:nvGrpSpPr>
        <p:grpSpPr>
          <a:xfrm>
            <a:off x="6446600" y="2659638"/>
            <a:ext cx="2406300" cy="2292900"/>
            <a:chOff x="6262025" y="2282550"/>
            <a:chExt cx="2406300" cy="2292900"/>
          </a:xfrm>
        </p:grpSpPr>
        <p:sp>
          <p:nvSpPr>
            <p:cNvPr id="236" name="Google Shape;236;g11058f36109_3_0"/>
            <p:cNvSpPr/>
            <p:nvPr/>
          </p:nvSpPr>
          <p:spPr>
            <a:xfrm>
              <a:off x="6262025" y="2282550"/>
              <a:ext cx="2406300" cy="2292900"/>
            </a:xfrm>
            <a:prstGeom prst="rect">
              <a:avLst/>
            </a:prstGeom>
            <a:solidFill>
              <a:srgbClr val="FFFFFF"/>
            </a:solidFill>
            <a:ln w="38100" cap="flat" cmpd="sng">
              <a:solidFill>
                <a:srgbClr val="666666"/>
              </a:solidFill>
              <a:prstDash val="solid"/>
              <a:round/>
              <a:headEnd type="none" w="sm" len="sm"/>
              <a:tailEnd type="none" w="sm" len="sm"/>
            </a:ln>
            <a:effectLst>
              <a:outerShdw blurRad="57150" dist="19050" dir="5400000" algn="bl" rotWithShape="0">
                <a:srgbClr val="000000">
                  <a:alpha val="48240"/>
                </a:srgbClr>
              </a:outerShdw>
            </a:effectLst>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endParaRPr sz="1200" b="1" i="0" u="none" strike="noStrike" cap="none">
                <a:solidFill>
                  <a:srgbClr val="000000"/>
                </a:solidFill>
                <a:latin typeface="Calibri"/>
                <a:ea typeface="Calibri"/>
                <a:cs typeface="Calibri"/>
                <a:sym typeface="Calibri"/>
              </a:endParaRPr>
            </a:p>
          </p:txBody>
        </p:sp>
        <p:sp>
          <p:nvSpPr>
            <p:cNvPr id="237" name="Google Shape;237;g11058f36109_3_0"/>
            <p:cNvSpPr/>
            <p:nvPr/>
          </p:nvSpPr>
          <p:spPr>
            <a:xfrm>
              <a:off x="6354525" y="2379775"/>
              <a:ext cx="1008600" cy="21129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1600" b="1" i="0" u="none" strike="noStrike" cap="none">
                  <a:solidFill>
                    <a:srgbClr val="000000"/>
                  </a:solidFill>
                  <a:latin typeface="Calibri"/>
                  <a:ea typeface="Calibri"/>
                  <a:cs typeface="Calibri"/>
                  <a:sym typeface="Calibri"/>
                </a:rPr>
                <a:t>MEMORY</a:t>
              </a:r>
              <a:endParaRPr sz="1600" b="1" i="0" u="none" strike="noStrike" cap="none">
                <a:solidFill>
                  <a:srgbClr val="000000"/>
                </a:solidFill>
                <a:latin typeface="Calibri"/>
                <a:ea typeface="Calibri"/>
                <a:cs typeface="Calibri"/>
                <a:sym typeface="Calibri"/>
              </a:endParaRPr>
            </a:p>
          </p:txBody>
        </p:sp>
        <p:sp>
          <p:nvSpPr>
            <p:cNvPr id="238" name="Google Shape;238;g11058f36109_3_0"/>
            <p:cNvSpPr/>
            <p:nvPr/>
          </p:nvSpPr>
          <p:spPr>
            <a:xfrm>
              <a:off x="7613073" y="2379775"/>
              <a:ext cx="949800" cy="21129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239" name="Google Shape;239;g11058f36109_3_0"/>
            <p:cNvSpPr/>
            <p:nvPr/>
          </p:nvSpPr>
          <p:spPr>
            <a:xfrm>
              <a:off x="7686973" y="3966250"/>
              <a:ext cx="817800" cy="1938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50000"/>
                </a:lnSpc>
                <a:spcBef>
                  <a:spcPts val="0"/>
                </a:spcBef>
                <a:spcAft>
                  <a:spcPts val="0"/>
                </a:spcAft>
                <a:buClr>
                  <a:srgbClr val="000000"/>
                </a:buClr>
                <a:buSzPts val="1400"/>
                <a:buFont typeface="Arial"/>
                <a:buNone/>
              </a:pPr>
              <a:r>
                <a:rPr lang="en-US" sz="800" b="1" i="0" u="none" strike="noStrike" cap="none">
                  <a:solidFill>
                    <a:srgbClr val="000000"/>
                  </a:solidFill>
                  <a:latin typeface="Calibri"/>
                  <a:ea typeface="Calibri"/>
                  <a:cs typeface="Calibri"/>
                  <a:sym typeface="Calibri"/>
                </a:rPr>
                <a:t>REGISTERS</a:t>
              </a:r>
              <a:endParaRPr sz="800" b="1" i="0" u="none" strike="noStrike" cap="none">
                <a:solidFill>
                  <a:srgbClr val="000000"/>
                </a:solidFill>
                <a:latin typeface="Calibri"/>
                <a:ea typeface="Calibri"/>
                <a:cs typeface="Calibri"/>
                <a:sym typeface="Calibri"/>
              </a:endParaRPr>
            </a:p>
          </p:txBody>
        </p:sp>
        <p:sp>
          <p:nvSpPr>
            <p:cNvPr id="240" name="Google Shape;240;g11058f36109_3_0"/>
            <p:cNvSpPr/>
            <p:nvPr/>
          </p:nvSpPr>
          <p:spPr>
            <a:xfrm>
              <a:off x="7686973" y="4247225"/>
              <a:ext cx="817800" cy="1938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50000"/>
                </a:lnSpc>
                <a:spcBef>
                  <a:spcPts val="0"/>
                </a:spcBef>
                <a:spcAft>
                  <a:spcPts val="0"/>
                </a:spcAft>
                <a:buClr>
                  <a:srgbClr val="000000"/>
                </a:buClr>
                <a:buSzPts val="1400"/>
                <a:buFont typeface="Arial"/>
                <a:buNone/>
              </a:pPr>
              <a:r>
                <a:rPr lang="en-US" sz="800" b="1" i="0" u="none" strike="noStrike" cap="none">
                  <a:solidFill>
                    <a:srgbClr val="000000"/>
                  </a:solidFill>
                  <a:latin typeface="Calibri"/>
                  <a:ea typeface="Calibri"/>
                  <a:cs typeface="Calibri"/>
                  <a:sym typeface="Calibri"/>
                </a:rPr>
                <a:t>CONTROL</a:t>
              </a:r>
              <a:endParaRPr sz="800" b="1" i="0" u="none" strike="noStrike" cap="none">
                <a:solidFill>
                  <a:srgbClr val="000000"/>
                </a:solidFill>
                <a:latin typeface="Calibri"/>
                <a:ea typeface="Calibri"/>
                <a:cs typeface="Calibri"/>
                <a:sym typeface="Calibri"/>
              </a:endParaRPr>
            </a:p>
          </p:txBody>
        </p:sp>
        <p:sp>
          <p:nvSpPr>
            <p:cNvPr id="241" name="Google Shape;241;g11058f36109_3_0"/>
            <p:cNvSpPr/>
            <p:nvPr/>
          </p:nvSpPr>
          <p:spPr>
            <a:xfrm rot="10800000">
              <a:off x="7313068" y="3437385"/>
              <a:ext cx="304200" cy="2544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2" name="Google Shape;242;g11058f36109_3_0"/>
            <p:cNvSpPr/>
            <p:nvPr/>
          </p:nvSpPr>
          <p:spPr>
            <a:xfrm>
              <a:off x="7350030" y="3182975"/>
              <a:ext cx="304200" cy="2544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43" name="Google Shape;243;g11058f36109_3_0"/>
            <p:cNvPicPr preferRelativeResize="0"/>
            <p:nvPr/>
          </p:nvPicPr>
          <p:blipFill rotWithShape="1">
            <a:blip r:embed="rId3">
              <a:alphaModFix/>
            </a:blip>
            <a:srcRect/>
            <a:stretch/>
          </p:blipFill>
          <p:spPr>
            <a:xfrm>
              <a:off x="7691386" y="2952737"/>
              <a:ext cx="875853" cy="966966"/>
            </a:xfrm>
            <a:prstGeom prst="rect">
              <a:avLst/>
            </a:prstGeom>
            <a:noFill/>
            <a:ln>
              <a:noFill/>
            </a:ln>
          </p:spPr>
        </p:pic>
        <p:sp>
          <p:nvSpPr>
            <p:cNvPr id="244" name="Google Shape;244;g11058f36109_3_0"/>
            <p:cNvSpPr/>
            <p:nvPr/>
          </p:nvSpPr>
          <p:spPr>
            <a:xfrm>
              <a:off x="6409374" y="2989425"/>
              <a:ext cx="864600" cy="655500"/>
            </a:xfrm>
            <a:prstGeom prst="rect">
              <a:avLst/>
            </a:prstGeom>
            <a:solidFill>
              <a:srgbClr val="CFE2F3"/>
            </a:solidFill>
            <a:ln w="3810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000" b="1"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000" b="1" i="0" u="none" strike="noStrike" cap="none">
                  <a:solidFill>
                    <a:srgbClr val="000000"/>
                  </a:solidFill>
                  <a:latin typeface="Calibri"/>
                  <a:ea typeface="Calibri"/>
                  <a:cs typeface="Calibri"/>
                  <a:sym typeface="Calibri"/>
                </a:rPr>
                <a:t>PROGRAM</a:t>
              </a:r>
              <a:endParaRPr sz="1000" b="1" i="0" u="none" strike="noStrike" cap="none">
                <a:solidFill>
                  <a:srgbClr val="000000"/>
                </a:solidFill>
                <a:latin typeface="Calibri"/>
                <a:ea typeface="Calibri"/>
                <a:cs typeface="Calibri"/>
                <a:sym typeface="Calibri"/>
              </a:endParaRPr>
            </a:p>
          </p:txBody>
        </p:sp>
        <p:sp>
          <p:nvSpPr>
            <p:cNvPr id="245" name="Google Shape;245;g11058f36109_3_0"/>
            <p:cNvSpPr/>
            <p:nvPr/>
          </p:nvSpPr>
          <p:spPr>
            <a:xfrm>
              <a:off x="6420767" y="3710951"/>
              <a:ext cx="864600" cy="704400"/>
            </a:xfrm>
            <a:prstGeom prst="rect">
              <a:avLst/>
            </a:prstGeom>
            <a:solidFill>
              <a:srgbClr val="D9EAD3"/>
            </a:solidFill>
            <a:ln w="3810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000" b="1"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000" b="1" i="0" u="none" strike="noStrike" cap="none">
                  <a:solidFill>
                    <a:srgbClr val="000000"/>
                  </a:solidFill>
                  <a:latin typeface="Calibri"/>
                  <a:ea typeface="Calibri"/>
                  <a:cs typeface="Calibri"/>
                  <a:sym typeface="Calibri"/>
                </a:rPr>
                <a:t>DATA</a:t>
              </a:r>
              <a:endParaRPr sz="1000" b="1" i="0" u="none" strike="noStrike" cap="none">
                <a:solidFill>
                  <a:srgbClr val="000000"/>
                </a:solidFill>
                <a:latin typeface="Calibri"/>
                <a:ea typeface="Calibri"/>
                <a:cs typeface="Calibri"/>
                <a:sym typeface="Calibri"/>
              </a:endParaRPr>
            </a:p>
          </p:txBody>
        </p:sp>
      </p:grpSp>
      <p:sp>
        <p:nvSpPr>
          <p:cNvPr id="246" name="Google Shape;246;g11058f36109_3_0"/>
          <p:cNvSpPr/>
          <p:nvPr/>
        </p:nvSpPr>
        <p:spPr>
          <a:xfrm>
            <a:off x="3443200" y="3143100"/>
            <a:ext cx="1956300" cy="1326000"/>
          </a:xfrm>
          <a:prstGeom prst="rect">
            <a:avLst/>
          </a:prstGeom>
          <a:solidFill>
            <a:srgbClr val="CFE2F3"/>
          </a:solidFill>
          <a:ln>
            <a:noFill/>
          </a:ln>
          <a:effectLst>
            <a:outerShdw blurRad="57150" dist="19050" dir="5400000" algn="bl" rotWithShape="0">
              <a:srgbClr val="000000">
                <a:alpha val="48240"/>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0101110011100110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1011000101010100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1110001011111100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a:t>
            </a:r>
            <a:endParaRPr sz="1400" b="0"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Machine Code Instructions</a:t>
            </a:r>
            <a:endParaRPr sz="1200" b="0" i="0" u="none" strike="noStrike" cap="none">
              <a:solidFill>
                <a:schemeClr val="dk1"/>
              </a:solidFill>
              <a:latin typeface="Calibri"/>
              <a:ea typeface="Calibri"/>
              <a:cs typeface="Calibri"/>
              <a:sym typeface="Calibri"/>
            </a:endParaRPr>
          </a:p>
        </p:txBody>
      </p:sp>
      <p:sp>
        <p:nvSpPr>
          <p:cNvPr id="247" name="Google Shape;247;g11058f36109_3_0"/>
          <p:cNvSpPr/>
          <p:nvPr/>
        </p:nvSpPr>
        <p:spPr>
          <a:xfrm>
            <a:off x="357025" y="1626725"/>
            <a:ext cx="1956300" cy="1368000"/>
          </a:xfrm>
          <a:prstGeom prst="rect">
            <a:avLst/>
          </a:prstGeom>
          <a:solidFill>
            <a:srgbClr val="F3F3F3"/>
          </a:solidFill>
          <a:ln>
            <a:noFill/>
          </a:ln>
          <a:effectLst>
            <a:outerShdw blurRad="57150" dist="19050" dir="5400000" algn="bl" rotWithShape="0">
              <a:srgbClr val="000000">
                <a:alpha val="48240"/>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while (i &lt; 100) {</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  sum += arr[i];</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  i++;</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a:t>
            </a:r>
            <a:endParaRPr sz="12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Java</a:t>
            </a:r>
            <a:endParaRPr sz="1200" b="0" i="0" u="none" strike="noStrike" cap="none">
              <a:solidFill>
                <a:schemeClr val="dk1"/>
              </a:solidFill>
              <a:latin typeface="Calibri"/>
              <a:ea typeface="Calibri"/>
              <a:cs typeface="Calibri"/>
              <a:sym typeface="Calibri"/>
            </a:endParaRPr>
          </a:p>
        </p:txBody>
      </p:sp>
      <p:sp>
        <p:nvSpPr>
          <p:cNvPr id="248" name="Google Shape;248;g11058f36109_3_0"/>
          <p:cNvSpPr/>
          <p:nvPr/>
        </p:nvSpPr>
        <p:spPr>
          <a:xfrm>
            <a:off x="357025" y="4769725"/>
            <a:ext cx="1956300" cy="1326000"/>
          </a:xfrm>
          <a:prstGeom prst="rect">
            <a:avLst/>
          </a:prstGeom>
          <a:solidFill>
            <a:srgbClr val="F3F3F3"/>
          </a:solidFill>
          <a:ln>
            <a:noFill/>
          </a:ln>
          <a:effectLst>
            <a:outerShdw blurRad="57150" dist="19050" dir="5400000" algn="bl" rotWithShape="0">
              <a:srgbClr val="000000">
                <a:alpha val="48240"/>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movq $5, %rdx</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addq %rsx, %rdx</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movq %rdx, %rax</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ret</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Assembly Language</a:t>
            </a:r>
            <a:endParaRPr sz="1200" b="0" i="0" u="none" strike="noStrike" cap="none">
              <a:solidFill>
                <a:schemeClr val="dk1"/>
              </a:solidFill>
              <a:latin typeface="Calibri"/>
              <a:ea typeface="Calibri"/>
              <a:cs typeface="Calibri"/>
              <a:sym typeface="Calibri"/>
            </a:endParaRPr>
          </a:p>
        </p:txBody>
      </p:sp>
      <p:sp>
        <p:nvSpPr>
          <p:cNvPr id="249" name="Google Shape;249;g11058f36109_3_0"/>
          <p:cNvSpPr/>
          <p:nvPr/>
        </p:nvSpPr>
        <p:spPr>
          <a:xfrm>
            <a:off x="5470200" y="4113225"/>
            <a:ext cx="905700" cy="453000"/>
          </a:xfrm>
          <a:prstGeom prst="rightArrow">
            <a:avLst>
              <a:gd name="adj1" fmla="val 50000"/>
              <a:gd name="adj2" fmla="val 50000"/>
            </a:avLst>
          </a:prstGeom>
          <a:solidFill>
            <a:srgbClr val="CC0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0" name="Google Shape;250;g11058f36109_3_0"/>
          <p:cNvSpPr txBox="1"/>
          <p:nvPr/>
        </p:nvSpPr>
        <p:spPr>
          <a:xfrm>
            <a:off x="5136300" y="4469100"/>
            <a:ext cx="1573500" cy="365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CC0000"/>
                </a:solidFill>
                <a:latin typeface="Calibri"/>
                <a:ea typeface="Calibri"/>
                <a:cs typeface="Calibri"/>
                <a:sym typeface="Calibri"/>
              </a:rPr>
              <a:t>Load &amp; Execute</a:t>
            </a:r>
            <a:endParaRPr sz="1400" b="1" i="0" u="none" strike="noStrike" cap="none">
              <a:solidFill>
                <a:srgbClr val="CC0000"/>
              </a:solidFill>
              <a:latin typeface="Calibri"/>
              <a:ea typeface="Calibri"/>
              <a:cs typeface="Calibri"/>
              <a:sym typeface="Calibri"/>
            </a:endParaRPr>
          </a:p>
        </p:txBody>
      </p:sp>
      <p:sp>
        <p:nvSpPr>
          <p:cNvPr id="251" name="Google Shape;251;g11058f36109_3_0"/>
          <p:cNvSpPr/>
          <p:nvPr/>
        </p:nvSpPr>
        <p:spPr>
          <a:xfrm rot="10800000" flipH="1">
            <a:off x="2428475" y="2107725"/>
            <a:ext cx="1437600" cy="981000"/>
          </a:xfrm>
          <a:prstGeom prst="bentUpArrow">
            <a:avLst>
              <a:gd name="adj1" fmla="val 25000"/>
              <a:gd name="adj2" fmla="val 25000"/>
              <a:gd name="adj3" fmla="val 25000"/>
            </a:avLst>
          </a:prstGeom>
          <a:solidFill>
            <a:srgbClr val="CC0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2" name="Google Shape;252;g11058f36109_3_0"/>
          <p:cNvSpPr txBox="1"/>
          <p:nvPr/>
        </p:nvSpPr>
        <p:spPr>
          <a:xfrm>
            <a:off x="2733975" y="1742625"/>
            <a:ext cx="1573500" cy="365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CC0000"/>
                </a:solidFill>
                <a:latin typeface="Calibri"/>
                <a:ea typeface="Calibri"/>
                <a:cs typeface="Calibri"/>
                <a:sym typeface="Calibri"/>
              </a:rPr>
              <a:t>Compile</a:t>
            </a:r>
            <a:endParaRPr sz="1400" b="1" i="0" u="none" strike="noStrike" cap="none">
              <a:solidFill>
                <a:srgbClr val="CC0000"/>
              </a:solidFill>
              <a:latin typeface="Calibri"/>
              <a:ea typeface="Calibri"/>
              <a:cs typeface="Calibri"/>
              <a:sym typeface="Calibri"/>
            </a:endParaRPr>
          </a:p>
        </p:txBody>
      </p:sp>
      <p:sp>
        <p:nvSpPr>
          <p:cNvPr id="253" name="Google Shape;253;g11058f36109_3_0"/>
          <p:cNvSpPr/>
          <p:nvPr/>
        </p:nvSpPr>
        <p:spPr>
          <a:xfrm>
            <a:off x="2428475" y="4566225"/>
            <a:ext cx="1437600" cy="1011300"/>
          </a:xfrm>
          <a:prstGeom prst="bentUpArrow">
            <a:avLst>
              <a:gd name="adj1" fmla="val 25000"/>
              <a:gd name="adj2" fmla="val 25000"/>
              <a:gd name="adj3" fmla="val 25000"/>
            </a:avLst>
          </a:prstGeom>
          <a:solidFill>
            <a:srgbClr val="CC0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4" name="Google Shape;254;g11058f36109_3_0"/>
          <p:cNvSpPr txBox="1"/>
          <p:nvPr/>
        </p:nvSpPr>
        <p:spPr>
          <a:xfrm>
            <a:off x="2733975" y="5577525"/>
            <a:ext cx="1573500" cy="365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CC0000"/>
                </a:solidFill>
                <a:latin typeface="Calibri"/>
                <a:ea typeface="Calibri"/>
                <a:cs typeface="Calibri"/>
                <a:sym typeface="Calibri"/>
              </a:rPr>
              <a:t>Assemble</a:t>
            </a:r>
            <a:endParaRPr sz="1400" b="1" i="0" u="none" strike="noStrike" cap="none">
              <a:solidFill>
                <a:srgbClr val="CC0000"/>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g11058f36109_3_28"/>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Producing Machine Code</a:t>
            </a:r>
            <a:endParaRPr/>
          </a:p>
        </p:txBody>
      </p:sp>
      <p:sp>
        <p:nvSpPr>
          <p:cNvPr id="260" name="Google Shape;260;g11058f36109_3_28"/>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14</a:t>
            </a:fld>
            <a:endParaRPr/>
          </a:p>
        </p:txBody>
      </p:sp>
      <p:sp>
        <p:nvSpPr>
          <p:cNvPr id="261" name="Google Shape;261;g11058f36109_3_28"/>
          <p:cNvSpPr txBox="1"/>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fld id="{00000000-1234-1234-1234-123412341234}" type="slidenum">
              <a:rPr lang="en-US" sz="1200" b="1" i="0" u="none" strike="noStrike" cap="none">
                <a:solidFill>
                  <a:srgbClr val="4B2A85"/>
                </a:solidFill>
                <a:latin typeface="Calibri"/>
                <a:ea typeface="Calibri"/>
                <a:cs typeface="Calibri"/>
                <a:sym typeface="Calibri"/>
              </a:rPr>
              <a:t>14</a:t>
            </a:fld>
            <a:endParaRPr sz="1200" b="1" i="0" u="none" strike="noStrike" cap="none">
              <a:solidFill>
                <a:srgbClr val="4B2A85"/>
              </a:solidFill>
              <a:latin typeface="Calibri"/>
              <a:ea typeface="Calibri"/>
              <a:cs typeface="Calibri"/>
              <a:sym typeface="Calibri"/>
            </a:endParaRPr>
          </a:p>
        </p:txBody>
      </p:sp>
      <p:grpSp>
        <p:nvGrpSpPr>
          <p:cNvPr id="262" name="Google Shape;262;g11058f36109_3_28"/>
          <p:cNvGrpSpPr/>
          <p:nvPr/>
        </p:nvGrpSpPr>
        <p:grpSpPr>
          <a:xfrm>
            <a:off x="6446600" y="2659638"/>
            <a:ext cx="2406300" cy="2292900"/>
            <a:chOff x="6262025" y="2282550"/>
            <a:chExt cx="2406300" cy="2292900"/>
          </a:xfrm>
        </p:grpSpPr>
        <p:sp>
          <p:nvSpPr>
            <p:cNvPr id="263" name="Google Shape;263;g11058f36109_3_28"/>
            <p:cNvSpPr/>
            <p:nvPr/>
          </p:nvSpPr>
          <p:spPr>
            <a:xfrm>
              <a:off x="6262025" y="2282550"/>
              <a:ext cx="2406300" cy="2292900"/>
            </a:xfrm>
            <a:prstGeom prst="rect">
              <a:avLst/>
            </a:prstGeom>
            <a:solidFill>
              <a:srgbClr val="FFFFFF"/>
            </a:solidFill>
            <a:ln w="38100" cap="flat" cmpd="sng">
              <a:solidFill>
                <a:srgbClr val="666666"/>
              </a:solidFill>
              <a:prstDash val="solid"/>
              <a:round/>
              <a:headEnd type="none" w="sm" len="sm"/>
              <a:tailEnd type="none" w="sm" len="sm"/>
            </a:ln>
            <a:effectLst>
              <a:outerShdw blurRad="57150" dist="19050" dir="5400000" algn="bl" rotWithShape="0">
                <a:srgbClr val="000000">
                  <a:alpha val="48240"/>
                </a:srgbClr>
              </a:outerShdw>
            </a:effectLst>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endParaRPr sz="1200" b="1" i="0" u="none" strike="noStrike" cap="none">
                <a:solidFill>
                  <a:srgbClr val="000000"/>
                </a:solidFill>
                <a:latin typeface="Calibri"/>
                <a:ea typeface="Calibri"/>
                <a:cs typeface="Calibri"/>
                <a:sym typeface="Calibri"/>
              </a:endParaRPr>
            </a:p>
          </p:txBody>
        </p:sp>
        <p:sp>
          <p:nvSpPr>
            <p:cNvPr id="264" name="Google Shape;264;g11058f36109_3_28"/>
            <p:cNvSpPr/>
            <p:nvPr/>
          </p:nvSpPr>
          <p:spPr>
            <a:xfrm>
              <a:off x="6354525" y="2379775"/>
              <a:ext cx="1008600" cy="21129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1600" b="1" i="0" u="none" strike="noStrike" cap="none">
                  <a:solidFill>
                    <a:srgbClr val="000000"/>
                  </a:solidFill>
                  <a:latin typeface="Calibri"/>
                  <a:ea typeface="Calibri"/>
                  <a:cs typeface="Calibri"/>
                  <a:sym typeface="Calibri"/>
                </a:rPr>
                <a:t>MEMORY</a:t>
              </a:r>
              <a:endParaRPr sz="1600" b="1" i="0" u="none" strike="noStrike" cap="none">
                <a:solidFill>
                  <a:srgbClr val="000000"/>
                </a:solidFill>
                <a:latin typeface="Calibri"/>
                <a:ea typeface="Calibri"/>
                <a:cs typeface="Calibri"/>
                <a:sym typeface="Calibri"/>
              </a:endParaRPr>
            </a:p>
          </p:txBody>
        </p:sp>
        <p:sp>
          <p:nvSpPr>
            <p:cNvPr id="265" name="Google Shape;265;g11058f36109_3_28"/>
            <p:cNvSpPr/>
            <p:nvPr/>
          </p:nvSpPr>
          <p:spPr>
            <a:xfrm>
              <a:off x="7613073" y="2379775"/>
              <a:ext cx="949800" cy="21129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266" name="Google Shape;266;g11058f36109_3_28"/>
            <p:cNvSpPr/>
            <p:nvPr/>
          </p:nvSpPr>
          <p:spPr>
            <a:xfrm>
              <a:off x="7686973" y="3966250"/>
              <a:ext cx="817800" cy="1938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50000"/>
                </a:lnSpc>
                <a:spcBef>
                  <a:spcPts val="0"/>
                </a:spcBef>
                <a:spcAft>
                  <a:spcPts val="0"/>
                </a:spcAft>
                <a:buClr>
                  <a:srgbClr val="000000"/>
                </a:buClr>
                <a:buSzPts val="1400"/>
                <a:buFont typeface="Arial"/>
                <a:buNone/>
              </a:pPr>
              <a:r>
                <a:rPr lang="en-US" sz="800" b="1" i="0" u="none" strike="noStrike" cap="none">
                  <a:solidFill>
                    <a:srgbClr val="000000"/>
                  </a:solidFill>
                  <a:latin typeface="Calibri"/>
                  <a:ea typeface="Calibri"/>
                  <a:cs typeface="Calibri"/>
                  <a:sym typeface="Calibri"/>
                </a:rPr>
                <a:t>REGISTERS</a:t>
              </a:r>
              <a:endParaRPr sz="800" b="1" i="0" u="none" strike="noStrike" cap="none">
                <a:solidFill>
                  <a:srgbClr val="000000"/>
                </a:solidFill>
                <a:latin typeface="Calibri"/>
                <a:ea typeface="Calibri"/>
                <a:cs typeface="Calibri"/>
                <a:sym typeface="Calibri"/>
              </a:endParaRPr>
            </a:p>
          </p:txBody>
        </p:sp>
        <p:sp>
          <p:nvSpPr>
            <p:cNvPr id="267" name="Google Shape;267;g11058f36109_3_28"/>
            <p:cNvSpPr/>
            <p:nvPr/>
          </p:nvSpPr>
          <p:spPr>
            <a:xfrm>
              <a:off x="7686973" y="4247225"/>
              <a:ext cx="817800" cy="1938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50000"/>
                </a:lnSpc>
                <a:spcBef>
                  <a:spcPts val="0"/>
                </a:spcBef>
                <a:spcAft>
                  <a:spcPts val="0"/>
                </a:spcAft>
                <a:buClr>
                  <a:srgbClr val="000000"/>
                </a:buClr>
                <a:buSzPts val="1400"/>
                <a:buFont typeface="Arial"/>
                <a:buNone/>
              </a:pPr>
              <a:r>
                <a:rPr lang="en-US" sz="800" b="1" i="0" u="none" strike="noStrike" cap="none">
                  <a:solidFill>
                    <a:srgbClr val="000000"/>
                  </a:solidFill>
                  <a:latin typeface="Calibri"/>
                  <a:ea typeface="Calibri"/>
                  <a:cs typeface="Calibri"/>
                  <a:sym typeface="Calibri"/>
                </a:rPr>
                <a:t>CONTROL</a:t>
              </a:r>
              <a:endParaRPr sz="800" b="1" i="0" u="none" strike="noStrike" cap="none">
                <a:solidFill>
                  <a:srgbClr val="000000"/>
                </a:solidFill>
                <a:latin typeface="Calibri"/>
                <a:ea typeface="Calibri"/>
                <a:cs typeface="Calibri"/>
                <a:sym typeface="Calibri"/>
              </a:endParaRPr>
            </a:p>
          </p:txBody>
        </p:sp>
        <p:sp>
          <p:nvSpPr>
            <p:cNvPr id="268" name="Google Shape;268;g11058f36109_3_28"/>
            <p:cNvSpPr/>
            <p:nvPr/>
          </p:nvSpPr>
          <p:spPr>
            <a:xfrm rot="10800000">
              <a:off x="7313068" y="3437385"/>
              <a:ext cx="304200" cy="2544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9" name="Google Shape;269;g11058f36109_3_28"/>
            <p:cNvSpPr/>
            <p:nvPr/>
          </p:nvSpPr>
          <p:spPr>
            <a:xfrm>
              <a:off x="7350030" y="3182975"/>
              <a:ext cx="304200" cy="2544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70" name="Google Shape;270;g11058f36109_3_28"/>
            <p:cNvPicPr preferRelativeResize="0"/>
            <p:nvPr/>
          </p:nvPicPr>
          <p:blipFill rotWithShape="1">
            <a:blip r:embed="rId3">
              <a:alphaModFix/>
            </a:blip>
            <a:srcRect/>
            <a:stretch/>
          </p:blipFill>
          <p:spPr>
            <a:xfrm>
              <a:off x="7691386" y="2952737"/>
              <a:ext cx="875853" cy="966966"/>
            </a:xfrm>
            <a:prstGeom prst="rect">
              <a:avLst/>
            </a:prstGeom>
            <a:noFill/>
            <a:ln>
              <a:noFill/>
            </a:ln>
          </p:spPr>
        </p:pic>
        <p:sp>
          <p:nvSpPr>
            <p:cNvPr id="271" name="Google Shape;271;g11058f36109_3_28"/>
            <p:cNvSpPr/>
            <p:nvPr/>
          </p:nvSpPr>
          <p:spPr>
            <a:xfrm>
              <a:off x="6409374" y="2989425"/>
              <a:ext cx="864600" cy="655500"/>
            </a:xfrm>
            <a:prstGeom prst="rect">
              <a:avLst/>
            </a:prstGeom>
            <a:solidFill>
              <a:srgbClr val="CFE2F3"/>
            </a:solidFill>
            <a:ln w="3810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000" b="1"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000" b="1" i="0" u="none" strike="noStrike" cap="none">
                  <a:solidFill>
                    <a:srgbClr val="000000"/>
                  </a:solidFill>
                  <a:latin typeface="Calibri"/>
                  <a:ea typeface="Calibri"/>
                  <a:cs typeface="Calibri"/>
                  <a:sym typeface="Calibri"/>
                </a:rPr>
                <a:t>PROGRAM</a:t>
              </a:r>
              <a:endParaRPr sz="1000" b="1" i="0" u="none" strike="noStrike" cap="none">
                <a:solidFill>
                  <a:srgbClr val="000000"/>
                </a:solidFill>
                <a:latin typeface="Calibri"/>
                <a:ea typeface="Calibri"/>
                <a:cs typeface="Calibri"/>
                <a:sym typeface="Calibri"/>
              </a:endParaRPr>
            </a:p>
          </p:txBody>
        </p:sp>
        <p:sp>
          <p:nvSpPr>
            <p:cNvPr id="272" name="Google Shape;272;g11058f36109_3_28"/>
            <p:cNvSpPr/>
            <p:nvPr/>
          </p:nvSpPr>
          <p:spPr>
            <a:xfrm>
              <a:off x="6420767" y="3710951"/>
              <a:ext cx="864600" cy="704400"/>
            </a:xfrm>
            <a:prstGeom prst="rect">
              <a:avLst/>
            </a:prstGeom>
            <a:solidFill>
              <a:srgbClr val="D9EAD3"/>
            </a:solidFill>
            <a:ln w="3810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000" b="1"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000" b="1" i="0" u="none" strike="noStrike" cap="none">
                  <a:solidFill>
                    <a:srgbClr val="000000"/>
                  </a:solidFill>
                  <a:latin typeface="Calibri"/>
                  <a:ea typeface="Calibri"/>
                  <a:cs typeface="Calibri"/>
                  <a:sym typeface="Calibri"/>
                </a:rPr>
                <a:t>DATA</a:t>
              </a:r>
              <a:endParaRPr sz="1000" b="1" i="0" u="none" strike="noStrike" cap="none">
                <a:solidFill>
                  <a:srgbClr val="000000"/>
                </a:solidFill>
                <a:latin typeface="Calibri"/>
                <a:ea typeface="Calibri"/>
                <a:cs typeface="Calibri"/>
                <a:sym typeface="Calibri"/>
              </a:endParaRPr>
            </a:p>
          </p:txBody>
        </p:sp>
      </p:grpSp>
      <p:sp>
        <p:nvSpPr>
          <p:cNvPr id="273" name="Google Shape;273;g11058f36109_3_28"/>
          <p:cNvSpPr/>
          <p:nvPr/>
        </p:nvSpPr>
        <p:spPr>
          <a:xfrm>
            <a:off x="3443200" y="3143100"/>
            <a:ext cx="1956300" cy="1326000"/>
          </a:xfrm>
          <a:prstGeom prst="rect">
            <a:avLst/>
          </a:prstGeom>
          <a:solidFill>
            <a:srgbClr val="CFE2F3"/>
          </a:solidFill>
          <a:ln>
            <a:noFill/>
          </a:ln>
          <a:effectLst>
            <a:outerShdw blurRad="57150" dist="19050" dir="5400000" algn="bl" rotWithShape="0">
              <a:srgbClr val="000000">
                <a:alpha val="48240"/>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0101110011100110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1011000101010100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1110001011111100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a:t>
            </a:r>
            <a:endParaRPr sz="1400" b="0"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Machine Code Instructions</a:t>
            </a:r>
            <a:endParaRPr sz="1200" b="0" i="0" u="none" strike="noStrike" cap="none">
              <a:solidFill>
                <a:schemeClr val="dk1"/>
              </a:solidFill>
              <a:latin typeface="Calibri"/>
              <a:ea typeface="Calibri"/>
              <a:cs typeface="Calibri"/>
              <a:sym typeface="Calibri"/>
            </a:endParaRPr>
          </a:p>
        </p:txBody>
      </p:sp>
      <p:sp>
        <p:nvSpPr>
          <p:cNvPr id="274" name="Google Shape;274;g11058f36109_3_28"/>
          <p:cNvSpPr/>
          <p:nvPr/>
        </p:nvSpPr>
        <p:spPr>
          <a:xfrm>
            <a:off x="357025" y="1626725"/>
            <a:ext cx="1956300" cy="1368000"/>
          </a:xfrm>
          <a:prstGeom prst="rect">
            <a:avLst/>
          </a:prstGeom>
          <a:solidFill>
            <a:srgbClr val="F3F3F3"/>
          </a:solidFill>
          <a:ln>
            <a:noFill/>
          </a:ln>
          <a:effectLst>
            <a:outerShdw blurRad="57150" dist="19050" dir="5400000" algn="bl" rotWithShape="0">
              <a:srgbClr val="000000">
                <a:alpha val="48240"/>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while (i &lt; 100) {</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  sum += arr[i];</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  i++;</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a:t>
            </a:r>
            <a:endParaRPr sz="12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Java</a:t>
            </a:r>
            <a:endParaRPr sz="1200" b="0" i="0" u="none" strike="noStrike" cap="none">
              <a:solidFill>
                <a:schemeClr val="dk1"/>
              </a:solidFill>
              <a:latin typeface="Calibri"/>
              <a:ea typeface="Calibri"/>
              <a:cs typeface="Calibri"/>
              <a:sym typeface="Calibri"/>
            </a:endParaRPr>
          </a:p>
        </p:txBody>
      </p:sp>
      <p:sp>
        <p:nvSpPr>
          <p:cNvPr id="275" name="Google Shape;275;g11058f36109_3_28"/>
          <p:cNvSpPr/>
          <p:nvPr/>
        </p:nvSpPr>
        <p:spPr>
          <a:xfrm>
            <a:off x="357025" y="4769725"/>
            <a:ext cx="1956300" cy="1326000"/>
          </a:xfrm>
          <a:prstGeom prst="rect">
            <a:avLst/>
          </a:prstGeom>
          <a:solidFill>
            <a:srgbClr val="F3F3F3"/>
          </a:solidFill>
          <a:ln>
            <a:noFill/>
          </a:ln>
          <a:effectLst>
            <a:outerShdw blurRad="57150" dist="19050" dir="5400000" algn="bl" rotWithShape="0">
              <a:srgbClr val="000000">
                <a:alpha val="48240"/>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movq $5, %rdx</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addq %rsx, %rdx</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movq %rdx, %rax</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ret</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Assembly Language</a:t>
            </a:r>
            <a:endParaRPr sz="1200" b="0" i="0" u="none" strike="noStrike" cap="none">
              <a:solidFill>
                <a:schemeClr val="dk1"/>
              </a:solidFill>
              <a:latin typeface="Calibri"/>
              <a:ea typeface="Calibri"/>
              <a:cs typeface="Calibri"/>
              <a:sym typeface="Calibri"/>
            </a:endParaRPr>
          </a:p>
        </p:txBody>
      </p:sp>
      <p:sp>
        <p:nvSpPr>
          <p:cNvPr id="276" name="Google Shape;276;g11058f36109_3_28"/>
          <p:cNvSpPr/>
          <p:nvPr/>
        </p:nvSpPr>
        <p:spPr>
          <a:xfrm>
            <a:off x="5470200" y="4113225"/>
            <a:ext cx="905700" cy="453000"/>
          </a:xfrm>
          <a:prstGeom prst="rightArrow">
            <a:avLst>
              <a:gd name="adj1" fmla="val 50000"/>
              <a:gd name="adj2" fmla="val 50000"/>
            </a:avLst>
          </a:prstGeom>
          <a:solidFill>
            <a:srgbClr val="CC0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7" name="Google Shape;277;g11058f36109_3_28"/>
          <p:cNvSpPr txBox="1"/>
          <p:nvPr/>
        </p:nvSpPr>
        <p:spPr>
          <a:xfrm>
            <a:off x="5136300" y="4469100"/>
            <a:ext cx="1573500" cy="365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CC0000"/>
                </a:solidFill>
                <a:latin typeface="Calibri"/>
                <a:ea typeface="Calibri"/>
                <a:cs typeface="Calibri"/>
                <a:sym typeface="Calibri"/>
              </a:rPr>
              <a:t>Load &amp; Execute</a:t>
            </a:r>
            <a:endParaRPr sz="1400" b="1" i="0" u="none" strike="noStrike" cap="none">
              <a:solidFill>
                <a:srgbClr val="CC0000"/>
              </a:solidFill>
              <a:latin typeface="Calibri"/>
              <a:ea typeface="Calibri"/>
              <a:cs typeface="Calibri"/>
              <a:sym typeface="Calibri"/>
            </a:endParaRPr>
          </a:p>
        </p:txBody>
      </p:sp>
      <p:sp>
        <p:nvSpPr>
          <p:cNvPr id="278" name="Google Shape;278;g11058f36109_3_28"/>
          <p:cNvSpPr/>
          <p:nvPr/>
        </p:nvSpPr>
        <p:spPr>
          <a:xfrm rot="10800000" flipH="1">
            <a:off x="2428475" y="2107725"/>
            <a:ext cx="1437600" cy="981000"/>
          </a:xfrm>
          <a:prstGeom prst="bentUpArrow">
            <a:avLst>
              <a:gd name="adj1" fmla="val 25000"/>
              <a:gd name="adj2" fmla="val 25000"/>
              <a:gd name="adj3" fmla="val 25000"/>
            </a:avLst>
          </a:prstGeom>
          <a:solidFill>
            <a:srgbClr val="CC0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9" name="Google Shape;279;g11058f36109_3_28"/>
          <p:cNvSpPr txBox="1"/>
          <p:nvPr/>
        </p:nvSpPr>
        <p:spPr>
          <a:xfrm>
            <a:off x="2733975" y="1742625"/>
            <a:ext cx="1573500" cy="365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CC0000"/>
                </a:solidFill>
                <a:latin typeface="Calibri"/>
                <a:ea typeface="Calibri"/>
                <a:cs typeface="Calibri"/>
                <a:sym typeface="Calibri"/>
              </a:rPr>
              <a:t>Compile</a:t>
            </a:r>
            <a:endParaRPr sz="1400" b="1" i="0" u="none" strike="noStrike" cap="none">
              <a:solidFill>
                <a:srgbClr val="CC0000"/>
              </a:solidFill>
              <a:latin typeface="Calibri"/>
              <a:ea typeface="Calibri"/>
              <a:cs typeface="Calibri"/>
              <a:sym typeface="Calibri"/>
            </a:endParaRPr>
          </a:p>
        </p:txBody>
      </p:sp>
      <p:sp>
        <p:nvSpPr>
          <p:cNvPr id="280" name="Google Shape;280;g11058f36109_3_28"/>
          <p:cNvSpPr/>
          <p:nvPr/>
        </p:nvSpPr>
        <p:spPr>
          <a:xfrm>
            <a:off x="2428475" y="4566225"/>
            <a:ext cx="1437600" cy="1011300"/>
          </a:xfrm>
          <a:prstGeom prst="bentUpArrow">
            <a:avLst>
              <a:gd name="adj1" fmla="val 25000"/>
              <a:gd name="adj2" fmla="val 25000"/>
              <a:gd name="adj3" fmla="val 25000"/>
            </a:avLst>
          </a:prstGeom>
          <a:solidFill>
            <a:srgbClr val="CC0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1" name="Google Shape;281;g11058f36109_3_28"/>
          <p:cNvSpPr txBox="1"/>
          <p:nvPr/>
        </p:nvSpPr>
        <p:spPr>
          <a:xfrm>
            <a:off x="2733975" y="5577525"/>
            <a:ext cx="1573500" cy="365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CC0000"/>
                </a:solidFill>
                <a:latin typeface="Calibri"/>
                <a:ea typeface="Calibri"/>
                <a:cs typeface="Calibri"/>
                <a:sym typeface="Calibri"/>
              </a:rPr>
              <a:t>Assemble</a:t>
            </a:r>
            <a:endParaRPr sz="1400" b="1" i="0" u="none" strike="noStrike" cap="none">
              <a:solidFill>
                <a:srgbClr val="CC0000"/>
              </a:solidFill>
              <a:latin typeface="Calibri"/>
              <a:ea typeface="Calibri"/>
              <a:cs typeface="Calibri"/>
              <a:sym typeface="Calibri"/>
            </a:endParaRPr>
          </a:p>
        </p:txBody>
      </p:sp>
      <p:sp>
        <p:nvSpPr>
          <p:cNvPr id="282" name="Google Shape;282;g11058f36109_3_28"/>
          <p:cNvSpPr/>
          <p:nvPr/>
        </p:nvSpPr>
        <p:spPr>
          <a:xfrm rot="5400000">
            <a:off x="477625" y="3655650"/>
            <a:ext cx="1715100" cy="453000"/>
          </a:xfrm>
          <a:prstGeom prst="rightArrow">
            <a:avLst>
              <a:gd name="adj1" fmla="val 50000"/>
              <a:gd name="adj2" fmla="val 50000"/>
            </a:avLst>
          </a:prstGeom>
          <a:solidFill>
            <a:srgbClr val="CC0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3" name="Google Shape;283;g11058f36109_3_28"/>
          <p:cNvSpPr txBox="1"/>
          <p:nvPr/>
        </p:nvSpPr>
        <p:spPr>
          <a:xfrm>
            <a:off x="1447200" y="3576925"/>
            <a:ext cx="1573500" cy="365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CC0000"/>
                </a:solidFill>
                <a:latin typeface="Calibri"/>
                <a:ea typeface="Calibri"/>
                <a:cs typeface="Calibri"/>
                <a:sym typeface="Calibri"/>
              </a:rPr>
              <a:t>Compile</a:t>
            </a:r>
            <a:endParaRPr sz="1400" b="1" i="0" u="none" strike="noStrike" cap="none">
              <a:solidFill>
                <a:srgbClr val="CC0000"/>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1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Machine Language</a:t>
            </a:r>
            <a:endParaRPr/>
          </a:p>
        </p:txBody>
      </p:sp>
      <p:sp>
        <p:nvSpPr>
          <p:cNvPr id="289" name="Google Shape;289;p18"/>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Specification of the Hardware / Software interface</a:t>
            </a:r>
            <a:endParaRPr dirty="0"/>
          </a:p>
          <a:p>
            <a:pPr marL="640080" lvl="1" indent="-283464" algn="l" rtl="0">
              <a:lnSpc>
                <a:spcPct val="110000"/>
              </a:lnSpc>
              <a:spcBef>
                <a:spcPts val="24"/>
              </a:spcBef>
              <a:spcAft>
                <a:spcPts val="0"/>
              </a:spcAft>
              <a:buSzPts val="2420"/>
              <a:buChar char="▪"/>
            </a:pPr>
            <a:r>
              <a:rPr lang="en-US" dirty="0"/>
              <a:t>What operations are supported?</a:t>
            </a:r>
            <a:endParaRPr dirty="0"/>
          </a:p>
          <a:p>
            <a:pPr marL="640080" lvl="1" indent="-283464" algn="l" rtl="0">
              <a:lnSpc>
                <a:spcPct val="110000"/>
              </a:lnSpc>
              <a:spcBef>
                <a:spcPts val="24"/>
              </a:spcBef>
              <a:spcAft>
                <a:spcPts val="0"/>
              </a:spcAft>
              <a:buSzPts val="2420"/>
              <a:buChar char="▪"/>
            </a:pPr>
            <a:r>
              <a:rPr lang="en-US" dirty="0"/>
              <a:t>What do they operate on?</a:t>
            </a:r>
            <a:endParaRPr dirty="0"/>
          </a:p>
          <a:p>
            <a:pPr marL="640080" lvl="1" indent="-283464" algn="l" rtl="0">
              <a:lnSpc>
                <a:spcPct val="110000"/>
              </a:lnSpc>
              <a:spcBef>
                <a:spcPts val="24"/>
              </a:spcBef>
              <a:spcAft>
                <a:spcPts val="0"/>
              </a:spcAft>
              <a:buSzPts val="2420"/>
              <a:buChar char="▪"/>
            </a:pPr>
            <a:r>
              <a:rPr lang="en-US" dirty="0"/>
              <a:t>How is the program controlled?</a:t>
            </a:r>
            <a:endParaRPr dirty="0"/>
          </a:p>
          <a:p>
            <a:pPr marL="356616" lvl="1" indent="0" algn="l" rtl="0">
              <a:lnSpc>
                <a:spcPct val="110000"/>
              </a:lnSpc>
              <a:spcBef>
                <a:spcPts val="24"/>
              </a:spcBef>
              <a:spcAft>
                <a:spcPts val="0"/>
              </a:spcAft>
              <a:buSzPts val="2420"/>
              <a:buNone/>
            </a:pPr>
            <a:endParaRPr sz="1400" dirty="0"/>
          </a:p>
          <a:p>
            <a:pPr marL="347472" lvl="0" indent="-347472" algn="l" rtl="0">
              <a:lnSpc>
                <a:spcPct val="110000"/>
              </a:lnSpc>
              <a:spcBef>
                <a:spcPts val="440"/>
              </a:spcBef>
              <a:spcAft>
                <a:spcPts val="0"/>
              </a:spcAft>
              <a:buSzPts val="2080"/>
              <a:buFont typeface="Noto Sans Symbols"/>
              <a:buChar char="❖"/>
            </a:pPr>
            <a:r>
              <a:rPr lang="en-US" dirty="0"/>
              <a:t>Usually in close correspondence with the hardware architecture</a:t>
            </a:r>
            <a:endParaRPr dirty="0"/>
          </a:p>
          <a:p>
            <a:pPr marL="640080" lvl="1" indent="-283464" algn="l" rtl="0">
              <a:lnSpc>
                <a:spcPct val="110000"/>
              </a:lnSpc>
              <a:spcBef>
                <a:spcPts val="24"/>
              </a:spcBef>
              <a:spcAft>
                <a:spcPts val="0"/>
              </a:spcAft>
              <a:buSzPts val="2420"/>
              <a:buChar char="▪"/>
            </a:pPr>
            <a:r>
              <a:rPr lang="en-US" dirty="0"/>
              <a:t>Different specification for different hardware platforms</a:t>
            </a:r>
            <a:endParaRPr dirty="0"/>
          </a:p>
          <a:p>
            <a:pPr marL="356616" lvl="1" indent="0" algn="l" rtl="0">
              <a:lnSpc>
                <a:spcPct val="110000"/>
              </a:lnSpc>
              <a:spcBef>
                <a:spcPts val="24"/>
              </a:spcBef>
              <a:spcAft>
                <a:spcPts val="0"/>
              </a:spcAft>
              <a:buSzPts val="2420"/>
              <a:buNone/>
            </a:pPr>
            <a:endParaRPr sz="1400" dirty="0"/>
          </a:p>
          <a:p>
            <a:pPr marL="347472" lvl="0" indent="-347472" algn="l" rtl="0">
              <a:lnSpc>
                <a:spcPct val="110000"/>
              </a:lnSpc>
              <a:spcBef>
                <a:spcPts val="440"/>
              </a:spcBef>
              <a:spcAft>
                <a:spcPts val="0"/>
              </a:spcAft>
              <a:buSzPts val="2080"/>
              <a:buFont typeface="Noto Sans Symbols"/>
              <a:buChar char="❖"/>
            </a:pPr>
            <a:r>
              <a:rPr lang="en-US" dirty="0"/>
              <a:t>Cost and Performance Tradeoffs</a:t>
            </a:r>
            <a:endParaRPr dirty="0"/>
          </a:p>
          <a:p>
            <a:pPr marL="640080" lvl="1" indent="-283464" algn="l" rtl="0">
              <a:lnSpc>
                <a:spcPct val="110000"/>
              </a:lnSpc>
              <a:spcBef>
                <a:spcPts val="24"/>
              </a:spcBef>
              <a:spcAft>
                <a:spcPts val="0"/>
              </a:spcAft>
              <a:buSzPts val="2420"/>
              <a:buChar char="▪"/>
            </a:pPr>
            <a:r>
              <a:rPr lang="en-US" dirty="0"/>
              <a:t>Silicon area and complexity</a:t>
            </a:r>
            <a:endParaRPr dirty="0"/>
          </a:p>
          <a:p>
            <a:pPr marL="640080" lvl="1" indent="-283464" algn="l" rtl="0">
              <a:lnSpc>
                <a:spcPct val="110000"/>
              </a:lnSpc>
              <a:spcBef>
                <a:spcPts val="24"/>
              </a:spcBef>
              <a:spcAft>
                <a:spcPts val="0"/>
              </a:spcAft>
              <a:buSzPts val="2420"/>
              <a:buChar char="▪"/>
            </a:pPr>
            <a:r>
              <a:rPr lang="en-US" dirty="0"/>
              <a:t>Time to complete instruction</a:t>
            </a:r>
            <a:endParaRPr dirty="0"/>
          </a:p>
          <a:p>
            <a:pPr marL="640080" lvl="1" indent="-283464" algn="l" rtl="0">
              <a:lnSpc>
                <a:spcPct val="110000"/>
              </a:lnSpc>
              <a:spcBef>
                <a:spcPts val="24"/>
              </a:spcBef>
              <a:spcAft>
                <a:spcPts val="0"/>
              </a:spcAft>
              <a:buSzPts val="2420"/>
              <a:buChar char="▪"/>
            </a:pPr>
            <a:r>
              <a:rPr lang="en-US" dirty="0"/>
              <a:t>Power consumption</a:t>
            </a:r>
            <a:endParaRPr dirty="0"/>
          </a:p>
        </p:txBody>
      </p:sp>
      <p:sp>
        <p:nvSpPr>
          <p:cNvPr id="290" name="Google Shape;290;p1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15</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9">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9">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89">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9">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9">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Machine Operations</a:t>
            </a:r>
            <a:endParaRPr/>
          </a:p>
        </p:txBody>
      </p:sp>
      <p:sp>
        <p:nvSpPr>
          <p:cNvPr id="296" name="Google Shape;296;p19"/>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Correspond to the operations supported by hardware:</a:t>
            </a:r>
            <a:endParaRPr dirty="0"/>
          </a:p>
          <a:p>
            <a:pPr marL="640080" lvl="1" indent="-283464" algn="l" rtl="0">
              <a:lnSpc>
                <a:spcPct val="110000"/>
              </a:lnSpc>
              <a:spcBef>
                <a:spcPts val="24"/>
              </a:spcBef>
              <a:spcAft>
                <a:spcPts val="0"/>
              </a:spcAft>
              <a:buSzPts val="2420"/>
              <a:buChar char="▪"/>
            </a:pPr>
            <a:r>
              <a:rPr lang="en-US" dirty="0"/>
              <a:t>Arithmetic </a:t>
            </a:r>
            <a:r>
              <a:rPr lang="en-US" dirty="0">
                <a:latin typeface="Calibri"/>
                <a:ea typeface="Calibri"/>
                <a:cs typeface="Calibri"/>
                <a:sym typeface="Calibri"/>
              </a:rPr>
              <a:t>(</a:t>
            </a:r>
            <a:r>
              <a:rPr lang="en-US" dirty="0">
                <a:latin typeface="Cambria Math"/>
                <a:ea typeface="Cambria Math"/>
                <a:cs typeface="Cambria Math"/>
                <a:sym typeface="Cambria Math"/>
              </a:rPr>
              <a:t>+, –</a:t>
            </a:r>
            <a:r>
              <a:rPr lang="en-US" dirty="0">
                <a:latin typeface="Calibri"/>
                <a:ea typeface="Calibri"/>
                <a:cs typeface="Calibri"/>
                <a:sym typeface="Calibri"/>
              </a:rPr>
              <a:t>)</a:t>
            </a:r>
            <a:endParaRPr dirty="0"/>
          </a:p>
          <a:p>
            <a:pPr marL="640080" lvl="1" indent="-283464" algn="l" rtl="0">
              <a:lnSpc>
                <a:spcPct val="110000"/>
              </a:lnSpc>
              <a:spcBef>
                <a:spcPts val="24"/>
              </a:spcBef>
              <a:spcAft>
                <a:spcPts val="0"/>
              </a:spcAft>
              <a:buSzPts val="2420"/>
              <a:buChar char="▪"/>
            </a:pPr>
            <a:r>
              <a:rPr lang="en-US" dirty="0"/>
              <a:t>Logical (And, Or)</a:t>
            </a:r>
            <a:endParaRPr dirty="0"/>
          </a:p>
          <a:p>
            <a:pPr marL="640080" lvl="1" indent="-283464" algn="l" rtl="0">
              <a:lnSpc>
                <a:spcPct val="110000"/>
              </a:lnSpc>
              <a:spcBef>
                <a:spcPts val="24"/>
              </a:spcBef>
              <a:spcAft>
                <a:spcPts val="0"/>
              </a:spcAft>
              <a:buSzPts val="2420"/>
              <a:buChar char="▪"/>
            </a:pPr>
            <a:r>
              <a:rPr lang="en-US" dirty="0"/>
              <a:t>Flow Control (“go to instruction n”, “if (condition) then go to instruction n”)</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Differences between machine languages:</a:t>
            </a:r>
            <a:endParaRPr dirty="0"/>
          </a:p>
          <a:p>
            <a:pPr marL="640080" lvl="1" indent="-283464" algn="l" rtl="0">
              <a:lnSpc>
                <a:spcPct val="110000"/>
              </a:lnSpc>
              <a:spcBef>
                <a:spcPts val="24"/>
              </a:spcBef>
              <a:spcAft>
                <a:spcPts val="0"/>
              </a:spcAft>
              <a:buSzPts val="2420"/>
              <a:buChar char="▪"/>
            </a:pPr>
            <a:r>
              <a:rPr lang="en-US" dirty="0"/>
              <a:t>Instruction set richness (e.g., division? bulk copy?)</a:t>
            </a:r>
            <a:endParaRPr dirty="0"/>
          </a:p>
          <a:p>
            <a:pPr marL="640080" lvl="1" indent="-283464" algn="l" rtl="0">
              <a:lnSpc>
                <a:spcPct val="110000"/>
              </a:lnSpc>
              <a:spcBef>
                <a:spcPts val="24"/>
              </a:spcBef>
              <a:spcAft>
                <a:spcPts val="0"/>
              </a:spcAft>
              <a:buSzPts val="2420"/>
              <a:buChar char="▪"/>
            </a:pPr>
            <a:r>
              <a:rPr lang="en-US" dirty="0"/>
              <a:t>Data types (e.g., word size, floating point)</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297" name="Google Shape;297;p1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16</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6">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2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Registers</a:t>
            </a:r>
            <a:endParaRPr/>
          </a:p>
        </p:txBody>
      </p:sp>
      <p:sp>
        <p:nvSpPr>
          <p:cNvPr id="303" name="Google Shape;303;p20"/>
          <p:cNvSpPr txBox="1">
            <a:spLocks noGrp="1"/>
          </p:cNvSpPr>
          <p:nvPr>
            <p:ph type="body" idx="1"/>
          </p:nvPr>
        </p:nvSpPr>
        <p:spPr>
          <a:xfrm>
            <a:off x="396876" y="1362075"/>
            <a:ext cx="5612462"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CPU typically has a small number of </a:t>
            </a:r>
            <a:r>
              <a:rPr lang="en-US" b="1" dirty="0"/>
              <a:t>registers</a:t>
            </a:r>
            <a:endParaRPr dirty="0"/>
          </a:p>
          <a:p>
            <a:pPr marL="640080" lvl="1" indent="-283464" algn="l" rtl="0">
              <a:lnSpc>
                <a:spcPct val="110000"/>
              </a:lnSpc>
              <a:spcBef>
                <a:spcPts val="24"/>
              </a:spcBef>
              <a:spcAft>
                <a:spcPts val="0"/>
              </a:spcAft>
              <a:buSzPts val="2420"/>
              <a:buChar char="▪"/>
            </a:pPr>
            <a:r>
              <a:rPr lang="en-US" dirty="0"/>
              <a:t>Very efficient to access</a:t>
            </a:r>
            <a:endParaRPr dirty="0"/>
          </a:p>
          <a:p>
            <a:pPr marL="640080" lvl="1" indent="-283464" algn="l" rtl="0">
              <a:lnSpc>
                <a:spcPct val="110000"/>
              </a:lnSpc>
              <a:spcBef>
                <a:spcPts val="24"/>
              </a:spcBef>
              <a:spcAft>
                <a:spcPts val="0"/>
              </a:spcAft>
              <a:buSzPts val="2420"/>
              <a:buChar char="▪"/>
            </a:pPr>
            <a:r>
              <a:rPr lang="en-US" dirty="0"/>
              <a:t>Used for intermediate, short-term “scratch work”</a:t>
            </a:r>
            <a:endParaRPr dirty="0"/>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Font typeface="Noto Sans Symbols"/>
              <a:buChar char="❖"/>
            </a:pPr>
            <a:r>
              <a:rPr lang="en-US" dirty="0"/>
              <a:t>Number and use of registers is a central part of any machine language</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304" name="Google Shape;304;p2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17</a:t>
            </a:fld>
            <a:endParaRPr/>
          </a:p>
        </p:txBody>
      </p:sp>
      <p:sp>
        <p:nvSpPr>
          <p:cNvPr id="305" name="Google Shape;305;p20"/>
          <p:cNvSpPr/>
          <p:nvPr/>
        </p:nvSpPr>
        <p:spPr>
          <a:xfrm>
            <a:off x="6009338" y="1078225"/>
            <a:ext cx="2713737" cy="48666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306" name="Google Shape;306;p20"/>
          <p:cNvSpPr/>
          <p:nvPr/>
        </p:nvSpPr>
        <p:spPr>
          <a:xfrm>
            <a:off x="6090268" y="3496470"/>
            <a:ext cx="2566052" cy="17955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REGISTERS</a:t>
            </a:r>
            <a:endParaRPr sz="1400" b="1" i="0" u="none" strike="noStrike" cap="none">
              <a:solidFill>
                <a:srgbClr val="000000"/>
              </a:solidFill>
              <a:latin typeface="Calibri"/>
              <a:ea typeface="Calibri"/>
              <a:cs typeface="Calibri"/>
              <a:sym typeface="Calibri"/>
            </a:endParaRPr>
          </a:p>
        </p:txBody>
      </p:sp>
      <p:sp>
        <p:nvSpPr>
          <p:cNvPr id="307" name="Google Shape;307;p20"/>
          <p:cNvSpPr txBox="1"/>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fld id="{00000000-1234-1234-1234-123412341234}" type="slidenum">
              <a:rPr lang="en-US" sz="1200" b="1" i="0" u="none" strike="noStrike" cap="none">
                <a:solidFill>
                  <a:srgbClr val="4B2A85"/>
                </a:solidFill>
                <a:latin typeface="Calibri"/>
                <a:ea typeface="Calibri"/>
                <a:cs typeface="Calibri"/>
                <a:sym typeface="Calibri"/>
              </a:rPr>
              <a:t>17</a:t>
            </a:fld>
            <a:endParaRPr sz="1200" b="1" i="0" u="none" strike="noStrike" cap="none">
              <a:solidFill>
                <a:srgbClr val="4B2A85"/>
              </a:solidFill>
              <a:latin typeface="Calibri"/>
              <a:ea typeface="Calibri"/>
              <a:cs typeface="Calibri"/>
              <a:sym typeface="Calibri"/>
            </a:endParaRPr>
          </a:p>
        </p:txBody>
      </p:sp>
      <p:sp>
        <p:nvSpPr>
          <p:cNvPr id="308" name="Google Shape;308;p20"/>
          <p:cNvSpPr/>
          <p:nvPr/>
        </p:nvSpPr>
        <p:spPr>
          <a:xfrm>
            <a:off x="6090269" y="5385500"/>
            <a:ext cx="2566052" cy="4158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CONTROL</a:t>
            </a:r>
            <a:endParaRPr sz="1400" b="1" i="0" u="none" strike="noStrike" cap="none">
              <a:solidFill>
                <a:srgbClr val="000000"/>
              </a:solidFill>
              <a:latin typeface="Calibri"/>
              <a:ea typeface="Calibri"/>
              <a:cs typeface="Calibri"/>
              <a:sym typeface="Calibri"/>
            </a:endParaRPr>
          </a:p>
        </p:txBody>
      </p:sp>
      <p:pic>
        <p:nvPicPr>
          <p:cNvPr id="309" name="Google Shape;309;p20"/>
          <p:cNvPicPr preferRelativeResize="0"/>
          <p:nvPr/>
        </p:nvPicPr>
        <p:blipFill rotWithShape="1">
          <a:blip r:embed="rId3">
            <a:alphaModFix/>
          </a:blip>
          <a:srcRect/>
          <a:stretch/>
        </p:blipFill>
        <p:spPr>
          <a:xfrm>
            <a:off x="6672238" y="1792116"/>
            <a:ext cx="1498275" cy="1513020"/>
          </a:xfrm>
          <a:prstGeom prst="rect">
            <a:avLst/>
          </a:prstGeom>
          <a:noFill/>
          <a:ln>
            <a:noFill/>
          </a:ln>
        </p:spPr>
      </p:pic>
      <p:sp>
        <p:nvSpPr>
          <p:cNvPr id="310" name="Google Shape;310;p20"/>
          <p:cNvSpPr/>
          <p:nvPr/>
        </p:nvSpPr>
        <p:spPr>
          <a:xfrm>
            <a:off x="6660145" y="3899575"/>
            <a:ext cx="1906612" cy="335100"/>
          </a:xfrm>
          <a:prstGeom prst="rect">
            <a:avLst/>
          </a:prstGeom>
          <a:solidFill>
            <a:srgbClr val="F2F2F2"/>
          </a:solidFill>
          <a:ln w="25400" cap="flat" cmpd="sng">
            <a:solidFill>
              <a:srgbClr val="6666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en-US" sz="1400" b="1" i="0" u="none" strike="noStrike" cap="none">
                <a:solidFill>
                  <a:schemeClr val="dk1"/>
                </a:solidFill>
                <a:latin typeface="Courier New"/>
                <a:ea typeface="Courier New"/>
                <a:cs typeface="Courier New"/>
                <a:sym typeface="Courier New"/>
              </a:rPr>
              <a:t>0101110011100110</a:t>
            </a:r>
            <a:endParaRPr sz="2000" b="1" i="0" u="none" strike="noStrike" cap="none">
              <a:solidFill>
                <a:schemeClr val="dk1"/>
              </a:solidFill>
              <a:latin typeface="Courier New"/>
              <a:ea typeface="Courier New"/>
              <a:cs typeface="Courier New"/>
              <a:sym typeface="Courier New"/>
            </a:endParaRPr>
          </a:p>
        </p:txBody>
      </p:sp>
      <p:sp>
        <p:nvSpPr>
          <p:cNvPr id="311" name="Google Shape;311;p20"/>
          <p:cNvSpPr/>
          <p:nvPr/>
        </p:nvSpPr>
        <p:spPr>
          <a:xfrm>
            <a:off x="6090269" y="3899575"/>
            <a:ext cx="609600" cy="3351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3200"/>
              <a:buFont typeface="Arial"/>
              <a:buNone/>
            </a:pPr>
            <a:r>
              <a:rPr lang="en-US" sz="1800" b="0" i="0" u="none" strike="noStrike" cap="none">
                <a:solidFill>
                  <a:schemeClr val="dk1"/>
                </a:solidFill>
                <a:latin typeface="Calibri"/>
                <a:ea typeface="Calibri"/>
                <a:cs typeface="Calibri"/>
                <a:sym typeface="Calibri"/>
              </a:rPr>
              <a:t>rsp</a:t>
            </a:r>
            <a:endParaRPr sz="1800" b="0" i="0" u="none" strike="noStrike" cap="none">
              <a:solidFill>
                <a:schemeClr val="dk1"/>
              </a:solidFill>
              <a:latin typeface="Calibri"/>
              <a:ea typeface="Calibri"/>
              <a:cs typeface="Calibri"/>
              <a:sym typeface="Calibri"/>
            </a:endParaRPr>
          </a:p>
        </p:txBody>
      </p:sp>
      <p:sp>
        <p:nvSpPr>
          <p:cNvPr id="312" name="Google Shape;312;p20"/>
          <p:cNvSpPr/>
          <p:nvPr/>
        </p:nvSpPr>
        <p:spPr>
          <a:xfrm>
            <a:off x="6660145" y="4333675"/>
            <a:ext cx="1906612" cy="335100"/>
          </a:xfrm>
          <a:prstGeom prst="rect">
            <a:avLst/>
          </a:prstGeom>
          <a:solidFill>
            <a:srgbClr val="F2F2F2"/>
          </a:solidFill>
          <a:ln w="25400" cap="flat" cmpd="sng">
            <a:solidFill>
              <a:srgbClr val="6666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en-US" sz="1400" b="1" i="0" u="none" strike="noStrike" cap="none">
                <a:solidFill>
                  <a:schemeClr val="dk1"/>
                </a:solidFill>
                <a:latin typeface="Courier New"/>
                <a:ea typeface="Courier New"/>
                <a:cs typeface="Courier New"/>
                <a:sym typeface="Courier New"/>
              </a:rPr>
              <a:t>0101110011100110</a:t>
            </a:r>
            <a:endParaRPr sz="2000" b="1" i="0" u="none" strike="noStrike" cap="none">
              <a:solidFill>
                <a:schemeClr val="dk1"/>
              </a:solidFill>
              <a:latin typeface="Courier New"/>
              <a:ea typeface="Courier New"/>
              <a:cs typeface="Courier New"/>
              <a:sym typeface="Courier New"/>
            </a:endParaRPr>
          </a:p>
        </p:txBody>
      </p:sp>
      <p:sp>
        <p:nvSpPr>
          <p:cNvPr id="313" name="Google Shape;313;p20"/>
          <p:cNvSpPr/>
          <p:nvPr/>
        </p:nvSpPr>
        <p:spPr>
          <a:xfrm>
            <a:off x="6090269" y="4333675"/>
            <a:ext cx="609600" cy="3351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3200"/>
              <a:buFont typeface="Arial"/>
              <a:buNone/>
            </a:pPr>
            <a:r>
              <a:rPr lang="en-US" sz="1800" b="0" i="0" u="none" strike="noStrike" cap="none">
                <a:solidFill>
                  <a:schemeClr val="dk1"/>
                </a:solidFill>
                <a:latin typeface="Calibri"/>
                <a:ea typeface="Calibri"/>
                <a:cs typeface="Calibri"/>
                <a:sym typeface="Calibri"/>
              </a:rPr>
              <a:t>reg2</a:t>
            </a:r>
            <a:endParaRPr sz="1800" b="0" i="0" u="none" strike="noStrike" cap="none">
              <a:solidFill>
                <a:schemeClr val="dk1"/>
              </a:solidFill>
              <a:latin typeface="Calibri"/>
              <a:ea typeface="Calibri"/>
              <a:cs typeface="Calibri"/>
              <a:sym typeface="Calibri"/>
            </a:endParaRPr>
          </a:p>
        </p:txBody>
      </p:sp>
      <p:sp>
        <p:nvSpPr>
          <p:cNvPr id="314" name="Google Shape;314;p20"/>
          <p:cNvSpPr/>
          <p:nvPr/>
        </p:nvSpPr>
        <p:spPr>
          <a:xfrm>
            <a:off x="6660145" y="4767775"/>
            <a:ext cx="1906612" cy="335100"/>
          </a:xfrm>
          <a:prstGeom prst="rect">
            <a:avLst/>
          </a:prstGeom>
          <a:solidFill>
            <a:srgbClr val="F2F2F2"/>
          </a:solidFill>
          <a:ln w="25400" cap="flat" cmpd="sng">
            <a:solidFill>
              <a:srgbClr val="6666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en-US" sz="1400" b="1" i="0" u="none" strike="noStrike" cap="none">
                <a:solidFill>
                  <a:schemeClr val="dk1"/>
                </a:solidFill>
                <a:latin typeface="Courier New"/>
                <a:ea typeface="Courier New"/>
                <a:cs typeface="Courier New"/>
                <a:sym typeface="Courier New"/>
              </a:rPr>
              <a:t>0101110011100110</a:t>
            </a:r>
            <a:endParaRPr sz="2000" b="1" i="0" u="none" strike="noStrike" cap="none">
              <a:solidFill>
                <a:schemeClr val="dk1"/>
              </a:solidFill>
              <a:latin typeface="Courier New"/>
              <a:ea typeface="Courier New"/>
              <a:cs typeface="Courier New"/>
              <a:sym typeface="Courier New"/>
            </a:endParaRPr>
          </a:p>
        </p:txBody>
      </p:sp>
      <p:sp>
        <p:nvSpPr>
          <p:cNvPr id="315" name="Google Shape;315;p20"/>
          <p:cNvSpPr/>
          <p:nvPr/>
        </p:nvSpPr>
        <p:spPr>
          <a:xfrm>
            <a:off x="6090269" y="4767775"/>
            <a:ext cx="609600" cy="3351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3200"/>
              <a:buFont typeface="Arial"/>
              <a:buNone/>
            </a:pPr>
            <a:r>
              <a:rPr lang="en-US" sz="1800" b="0" i="0" u="none" strike="noStrike" cap="none">
                <a:solidFill>
                  <a:schemeClr val="dk1"/>
                </a:solidFill>
                <a:latin typeface="Calibri"/>
                <a:ea typeface="Calibri"/>
                <a:cs typeface="Calibri"/>
                <a:sym typeface="Calibri"/>
              </a:rPr>
              <a:t>D</a:t>
            </a:r>
            <a:endParaRPr sz="18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2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Addressing Modes</a:t>
            </a:r>
            <a:endParaRPr/>
          </a:p>
        </p:txBody>
      </p:sp>
      <p:sp>
        <p:nvSpPr>
          <p:cNvPr id="321" name="Google Shape;321;p2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“What locations can I specify in my assembly code?”</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Some useful options:</a:t>
            </a:r>
            <a:endParaRPr dirty="0"/>
          </a:p>
          <a:p>
            <a:pPr marL="640080" lvl="1" indent="-283464" algn="l" rtl="0">
              <a:lnSpc>
                <a:spcPct val="110000"/>
              </a:lnSpc>
              <a:spcBef>
                <a:spcPts val="24"/>
              </a:spcBef>
              <a:spcAft>
                <a:spcPts val="0"/>
              </a:spcAft>
              <a:buSzPts val="2420"/>
              <a:buChar char="▪"/>
            </a:pPr>
            <a:r>
              <a:rPr lang="en-US" dirty="0"/>
              <a:t>Register</a:t>
            </a:r>
            <a:endParaRPr dirty="0"/>
          </a:p>
          <a:p>
            <a:pPr marL="1051560" lvl="2" indent="-274320" algn="l" rtl="0">
              <a:lnSpc>
                <a:spcPct val="110000"/>
              </a:lnSpc>
              <a:spcBef>
                <a:spcPts val="0"/>
              </a:spcBef>
              <a:spcAft>
                <a:spcPts val="0"/>
              </a:spcAft>
              <a:buSzPts val="2200"/>
              <a:buChar char="•"/>
            </a:pPr>
            <a:r>
              <a:rPr lang="en-US" b="1" dirty="0">
                <a:latin typeface="Courier New"/>
                <a:ea typeface="Courier New"/>
                <a:cs typeface="Courier New"/>
                <a:sym typeface="Courier New"/>
              </a:rPr>
              <a:t>add reg1, reg2</a:t>
            </a:r>
            <a:endParaRPr dirty="0"/>
          </a:p>
          <a:p>
            <a:pPr marL="640080" lvl="1" indent="-283464" algn="l" rtl="0">
              <a:lnSpc>
                <a:spcPct val="110000"/>
              </a:lnSpc>
              <a:spcBef>
                <a:spcPts val="24"/>
              </a:spcBef>
              <a:spcAft>
                <a:spcPts val="0"/>
              </a:spcAft>
              <a:buSzPts val="2420"/>
              <a:buChar char="▪"/>
            </a:pPr>
            <a:r>
              <a:rPr lang="en-US" dirty="0"/>
              <a:t>Direct Memory Access</a:t>
            </a:r>
            <a:endParaRPr dirty="0"/>
          </a:p>
          <a:p>
            <a:pPr marL="1051560" lvl="2" indent="-274320" algn="l" rtl="0">
              <a:lnSpc>
                <a:spcPct val="110000"/>
              </a:lnSpc>
              <a:spcBef>
                <a:spcPts val="0"/>
              </a:spcBef>
              <a:spcAft>
                <a:spcPts val="0"/>
              </a:spcAft>
              <a:buSzPts val="2200"/>
              <a:buChar char="•"/>
            </a:pPr>
            <a:r>
              <a:rPr lang="en-US" b="1" dirty="0">
                <a:latin typeface="Courier New"/>
                <a:ea typeface="Courier New"/>
                <a:cs typeface="Courier New"/>
                <a:sym typeface="Courier New"/>
              </a:rPr>
              <a:t>add reg1, Memory[200]</a:t>
            </a:r>
            <a:endParaRPr dirty="0"/>
          </a:p>
          <a:p>
            <a:pPr marL="640080" lvl="1" indent="-283464" algn="l" rtl="0">
              <a:lnSpc>
                <a:spcPct val="110000"/>
              </a:lnSpc>
              <a:spcBef>
                <a:spcPts val="24"/>
              </a:spcBef>
              <a:spcAft>
                <a:spcPts val="0"/>
              </a:spcAft>
              <a:buSzPts val="2420"/>
              <a:buChar char="▪"/>
            </a:pPr>
            <a:r>
              <a:rPr lang="en-US" dirty="0"/>
              <a:t>Indirect Memory Access</a:t>
            </a:r>
            <a:endParaRPr dirty="0"/>
          </a:p>
          <a:p>
            <a:pPr marL="1051560" lvl="2" indent="-274320" algn="l" rtl="0">
              <a:lnSpc>
                <a:spcPct val="110000"/>
              </a:lnSpc>
              <a:spcBef>
                <a:spcPts val="0"/>
              </a:spcBef>
              <a:spcAft>
                <a:spcPts val="0"/>
              </a:spcAft>
              <a:buSzPts val="2200"/>
              <a:buChar char="•"/>
            </a:pPr>
            <a:r>
              <a:rPr lang="en-US" b="1" dirty="0">
                <a:latin typeface="Courier New"/>
                <a:ea typeface="Courier New"/>
                <a:cs typeface="Courier New"/>
                <a:sym typeface="Courier New"/>
              </a:rPr>
              <a:t>add reg1, Memory[reg2]</a:t>
            </a:r>
            <a:endParaRPr dirty="0"/>
          </a:p>
          <a:p>
            <a:pPr marL="640080" lvl="1" indent="-283464" algn="l" rtl="0">
              <a:lnSpc>
                <a:spcPct val="110000"/>
              </a:lnSpc>
              <a:spcBef>
                <a:spcPts val="24"/>
              </a:spcBef>
              <a:spcAft>
                <a:spcPts val="0"/>
              </a:spcAft>
              <a:buSzPts val="2420"/>
              <a:buChar char="▪"/>
            </a:pPr>
            <a:r>
              <a:rPr lang="en-US" dirty="0"/>
              <a:t>Immediate</a:t>
            </a:r>
            <a:endParaRPr dirty="0"/>
          </a:p>
          <a:p>
            <a:pPr marL="1051560" lvl="2" indent="-274320" algn="l" rtl="0">
              <a:lnSpc>
                <a:spcPct val="110000"/>
              </a:lnSpc>
              <a:spcBef>
                <a:spcPts val="0"/>
              </a:spcBef>
              <a:spcAft>
                <a:spcPts val="0"/>
              </a:spcAft>
              <a:buSzPts val="2200"/>
              <a:buChar char="•"/>
            </a:pPr>
            <a:r>
              <a:rPr lang="en-US" b="1" dirty="0">
                <a:latin typeface="Courier New"/>
                <a:ea typeface="Courier New"/>
                <a:cs typeface="Courier New"/>
                <a:sym typeface="Courier New"/>
              </a:rPr>
              <a:t>add 100, reg2</a:t>
            </a:r>
            <a:endParaRPr dirty="0"/>
          </a:p>
        </p:txBody>
      </p:sp>
      <p:sp>
        <p:nvSpPr>
          <p:cNvPr id="322" name="Google Shape;322;p2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18</a:t>
            </a:fld>
            <a:endParaRPr/>
          </a:p>
        </p:txBody>
      </p:sp>
      <p:sp>
        <p:nvSpPr>
          <p:cNvPr id="323" name="Google Shape;323;p21"/>
          <p:cNvSpPr txBox="1"/>
          <p:nvPr/>
        </p:nvSpPr>
        <p:spPr>
          <a:xfrm>
            <a:off x="5486400" y="3862606"/>
            <a:ext cx="24993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0" i="0" u="none" strike="noStrike" cap="none" dirty="0">
                <a:solidFill>
                  <a:srgbClr val="000000"/>
                </a:solidFill>
                <a:latin typeface="Calibri"/>
                <a:ea typeface="Calibri"/>
                <a:cs typeface="Calibri"/>
                <a:sym typeface="Calibri"/>
              </a:rPr>
              <a:t>Access the giant array (i.e., memory) at index 200</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600"/>
              <a:buFont typeface="Arial"/>
              <a:buNone/>
            </a:pPr>
            <a:endParaRPr sz="1600" b="0" i="0" u="none" strike="noStrike" cap="none" dirty="0">
              <a:solidFill>
                <a:srgbClr val="000000"/>
              </a:solidFill>
              <a:latin typeface="Calibri"/>
              <a:ea typeface="Calibri"/>
              <a:cs typeface="Calibri"/>
              <a:sym typeface="Calibri"/>
            </a:endParaRPr>
          </a:p>
        </p:txBody>
      </p:sp>
      <p:sp>
        <p:nvSpPr>
          <p:cNvPr id="324" name="Google Shape;324;p21"/>
          <p:cNvSpPr txBox="1"/>
          <p:nvPr/>
        </p:nvSpPr>
        <p:spPr>
          <a:xfrm>
            <a:off x="4290060" y="2715562"/>
            <a:ext cx="45720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000000"/>
                </a:solidFill>
                <a:latin typeface="Calibri"/>
                <a:ea typeface="Calibri"/>
                <a:cs typeface="Calibri"/>
                <a:sym typeface="Calibri"/>
              </a:rPr>
              <a:t>Register names</a:t>
            </a:r>
            <a:endParaRPr sz="1400" b="0" i="0" u="none" strike="noStrike" cap="none">
              <a:solidFill>
                <a:srgbClr val="000000"/>
              </a:solidFill>
              <a:latin typeface="Arial"/>
              <a:ea typeface="Arial"/>
              <a:cs typeface="Arial"/>
              <a:sym typeface="Arial"/>
            </a:endParaRPr>
          </a:p>
        </p:txBody>
      </p:sp>
      <p:cxnSp>
        <p:nvCxnSpPr>
          <p:cNvPr id="325" name="Google Shape;325;p21"/>
          <p:cNvCxnSpPr/>
          <p:nvPr/>
        </p:nvCxnSpPr>
        <p:spPr>
          <a:xfrm flipH="1">
            <a:off x="2753760" y="2884839"/>
            <a:ext cx="1536300" cy="417900"/>
          </a:xfrm>
          <a:prstGeom prst="straightConnector1">
            <a:avLst/>
          </a:prstGeom>
          <a:noFill/>
          <a:ln w="9525" cap="flat" cmpd="sng">
            <a:solidFill>
              <a:schemeClr val="dk1"/>
            </a:solidFill>
            <a:prstDash val="solid"/>
            <a:round/>
            <a:headEnd type="none" w="sm" len="sm"/>
            <a:tailEnd type="triangle" w="med" len="med"/>
          </a:ln>
        </p:spPr>
      </p:cxnSp>
      <p:cxnSp>
        <p:nvCxnSpPr>
          <p:cNvPr id="326" name="Google Shape;326;p21"/>
          <p:cNvCxnSpPr/>
          <p:nvPr/>
        </p:nvCxnSpPr>
        <p:spPr>
          <a:xfrm flipH="1">
            <a:off x="3703560" y="2884839"/>
            <a:ext cx="586500" cy="449700"/>
          </a:xfrm>
          <a:prstGeom prst="straightConnector1">
            <a:avLst/>
          </a:prstGeom>
          <a:noFill/>
          <a:ln w="9525" cap="flat" cmpd="sng">
            <a:solidFill>
              <a:schemeClr val="dk1"/>
            </a:solidFill>
            <a:prstDash val="solid"/>
            <a:round/>
            <a:headEnd type="none" w="sm" len="sm"/>
            <a:tailEnd type="triangle" w="med" len="med"/>
          </a:ln>
        </p:spPr>
      </p:cxnSp>
      <p:cxnSp>
        <p:nvCxnSpPr>
          <p:cNvPr id="327" name="Google Shape;327;p21"/>
          <p:cNvCxnSpPr/>
          <p:nvPr/>
        </p:nvCxnSpPr>
        <p:spPr>
          <a:xfrm rot="10800000">
            <a:off x="4808100" y="4138831"/>
            <a:ext cx="678300" cy="0"/>
          </a:xfrm>
          <a:prstGeom prst="straightConnector1">
            <a:avLst/>
          </a:prstGeom>
          <a:noFill/>
          <a:ln w="9525" cap="flat" cmpd="sng">
            <a:solidFill>
              <a:schemeClr val="dk1"/>
            </a:solidFill>
            <a:prstDash val="solid"/>
            <a:round/>
            <a:headEnd type="none" w="sm" len="sm"/>
            <a:tailEnd type="triangl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1">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1">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21">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1">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1">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2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g10fc0afc8c1_1_0"/>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373" name="Google Shape;373;g10fc0afc8c1_1_0"/>
          <p:cNvSpPr txBox="1">
            <a:spLocks noGrp="1"/>
          </p:cNvSpPr>
          <p:nvPr>
            <p:ph type="body" idx="1"/>
          </p:nvPr>
        </p:nvSpPr>
        <p:spPr>
          <a:xfrm>
            <a:off x="396875" y="1362075"/>
            <a:ext cx="8366100" cy="497220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solidFill>
                  <a:schemeClr val="tx1"/>
                </a:solidFill>
              </a:rPr>
              <a:t>Cornell Note-taking Method</a:t>
            </a:r>
          </a:p>
          <a:p>
            <a:pPr marL="640080" lvl="1" indent="-283464" algn="l" rtl="0">
              <a:lnSpc>
                <a:spcPct val="110000"/>
              </a:lnSpc>
              <a:spcBef>
                <a:spcPts val="24"/>
              </a:spcBef>
              <a:spcAft>
                <a:spcPts val="0"/>
              </a:spcAft>
              <a:buSzPts val="2420"/>
              <a:buChar char="▪"/>
            </a:pPr>
            <a:r>
              <a:rPr lang="en-US" dirty="0">
                <a:solidFill>
                  <a:schemeClr val="tx1"/>
                </a:solidFill>
              </a:rPr>
              <a:t>System for Taking, Organizing, and Reviewing Notes</a:t>
            </a:r>
          </a:p>
          <a:p>
            <a:pPr marL="457200" lvl="1" indent="0">
              <a:spcBef>
                <a:spcPts val="440"/>
              </a:spcBef>
              <a:buSzPts val="2080"/>
              <a:buNone/>
            </a:pPr>
            <a:endParaRPr lang="en-US" dirty="0">
              <a:solidFill>
                <a:schemeClr val="tx1"/>
              </a:solidFill>
            </a:endParaRPr>
          </a:p>
          <a:p>
            <a:pPr marL="347472" lvl="0" indent="-347472" algn="l" rtl="0">
              <a:spcBef>
                <a:spcPts val="440"/>
              </a:spcBef>
              <a:spcAft>
                <a:spcPts val="0"/>
              </a:spcAft>
              <a:buClr>
                <a:srgbClr val="4B2A85"/>
              </a:buClr>
              <a:buSzPts val="2080"/>
              <a:buChar char="❖"/>
            </a:pPr>
            <a:r>
              <a:rPr lang="en-US" dirty="0">
                <a:solidFill>
                  <a:schemeClr val="tx1"/>
                </a:solidFill>
              </a:rPr>
              <a:t>Machine Languages </a:t>
            </a:r>
            <a:endParaRPr dirty="0">
              <a:solidFill>
                <a:schemeClr val="tx1"/>
              </a:solidFill>
            </a:endParaRPr>
          </a:p>
          <a:p>
            <a:pPr marL="640080" lvl="1" indent="-283464" algn="l" rtl="0">
              <a:spcBef>
                <a:spcPts val="24"/>
              </a:spcBef>
              <a:spcAft>
                <a:spcPts val="0"/>
              </a:spcAft>
              <a:buClr>
                <a:srgbClr val="4B2A85"/>
              </a:buClr>
              <a:buSzPts val="2420"/>
              <a:buChar char="▪"/>
            </a:pPr>
            <a:r>
              <a:rPr lang="en-US" dirty="0">
                <a:solidFill>
                  <a:schemeClr val="tx1"/>
                </a:solidFill>
              </a:rPr>
              <a:t>Assembly Languages, Producing Machine Code</a:t>
            </a:r>
            <a:endParaRPr lang="en-US" sz="2600" dirty="0">
              <a:solidFill>
                <a:schemeClr val="tx1"/>
              </a:solidFill>
            </a:endParaRPr>
          </a:p>
          <a:p>
            <a:pPr marL="640080" lvl="1" indent="-283464" algn="l" rtl="0">
              <a:spcBef>
                <a:spcPts val="24"/>
              </a:spcBef>
              <a:spcAft>
                <a:spcPts val="0"/>
              </a:spcAft>
              <a:buClr>
                <a:srgbClr val="4B2A85"/>
              </a:buClr>
              <a:buSzPts val="2420"/>
              <a:buChar char="▪"/>
            </a:pPr>
            <a:endParaRPr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b="1" dirty="0">
                <a:solidFill>
                  <a:srgbClr val="4B2A85"/>
                </a:solidFill>
              </a:rPr>
              <a:t>Control Flow of Computer Instructions</a:t>
            </a:r>
          </a:p>
          <a:p>
            <a:pPr marL="640080" lvl="1" indent="-283464" algn="l" rtl="0">
              <a:spcBef>
                <a:spcPts val="24"/>
              </a:spcBef>
              <a:spcAft>
                <a:spcPts val="0"/>
              </a:spcAft>
              <a:buClr>
                <a:srgbClr val="4B2A85"/>
              </a:buClr>
              <a:buSzPts val="2420"/>
              <a:buChar char="▪"/>
            </a:pPr>
            <a:r>
              <a:rPr lang="en-US" b="1" dirty="0">
                <a:solidFill>
                  <a:srgbClr val="4B2A85"/>
                </a:solidFill>
              </a:rPr>
              <a:t>Jumps in Assembly, The Program Counter</a:t>
            </a:r>
          </a:p>
          <a:p>
            <a:pPr marL="640080" lvl="1" indent="-283464" algn="l" rtl="0">
              <a:spcBef>
                <a:spcPts val="24"/>
              </a:spcBef>
              <a:spcAft>
                <a:spcPts val="0"/>
              </a:spcAft>
              <a:buClr>
                <a:srgbClr val="4B2A85"/>
              </a:buClr>
              <a:buSzPts val="2420"/>
              <a:buChar char="▪"/>
            </a:pPr>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The Hack Assembly Language</a:t>
            </a:r>
          </a:p>
          <a:p>
            <a:pPr marL="640080" lvl="1" indent="-283464" algn="l" rtl="0">
              <a:lnSpc>
                <a:spcPct val="110000"/>
              </a:lnSpc>
              <a:spcBef>
                <a:spcPts val="24"/>
              </a:spcBef>
              <a:spcAft>
                <a:spcPts val="0"/>
              </a:spcAft>
              <a:buSzPts val="2420"/>
              <a:buChar char="▪"/>
            </a:pPr>
            <a:r>
              <a:rPr lang="en-US" dirty="0">
                <a:solidFill>
                  <a:schemeClr val="tx1"/>
                </a:solidFill>
              </a:rPr>
              <a:t>Registers, A-Instructions, Symbols, &amp; C-Instructions</a:t>
            </a:r>
          </a:p>
        </p:txBody>
      </p:sp>
      <p:sp>
        <p:nvSpPr>
          <p:cNvPr id="374" name="Google Shape;374;g10fc0afc8c1_1_0"/>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19</a:t>
            </a:fld>
            <a:endParaRPr/>
          </a:p>
        </p:txBody>
      </p:sp>
    </p:spTree>
    <p:extLst>
      <p:ext uri="{BB962C8B-B14F-4D97-AF65-F5344CB8AC3E}">
        <p14:creationId xmlns:p14="http://schemas.microsoft.com/office/powerpoint/2010/main" val="1742220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g10fc0afc8c1_1_0"/>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373" name="Google Shape;373;g10fc0afc8c1_1_0"/>
          <p:cNvSpPr txBox="1">
            <a:spLocks noGrp="1"/>
          </p:cNvSpPr>
          <p:nvPr>
            <p:ph type="body" idx="1"/>
          </p:nvPr>
        </p:nvSpPr>
        <p:spPr>
          <a:xfrm>
            <a:off x="396875" y="1362075"/>
            <a:ext cx="8366100" cy="497220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b="1" dirty="0">
                <a:solidFill>
                  <a:srgbClr val="4B2A85"/>
                </a:solidFill>
              </a:rPr>
              <a:t>Cornell Note-taking Method</a:t>
            </a:r>
          </a:p>
          <a:p>
            <a:pPr marL="640080" lvl="1" indent="-283464" algn="l" rtl="0">
              <a:lnSpc>
                <a:spcPct val="110000"/>
              </a:lnSpc>
              <a:spcBef>
                <a:spcPts val="24"/>
              </a:spcBef>
              <a:spcAft>
                <a:spcPts val="0"/>
              </a:spcAft>
              <a:buSzPts val="2420"/>
              <a:buChar char="▪"/>
            </a:pPr>
            <a:r>
              <a:rPr lang="en-US" b="1" dirty="0">
                <a:solidFill>
                  <a:srgbClr val="4B2A85"/>
                </a:solidFill>
              </a:rPr>
              <a:t>System for Taking, Organizing, and Reviewing Notes</a:t>
            </a:r>
          </a:p>
          <a:p>
            <a:pPr marL="457200" lvl="1" indent="0">
              <a:spcBef>
                <a:spcPts val="440"/>
              </a:spcBef>
              <a:buSzPts val="2080"/>
              <a:buNone/>
            </a:pPr>
            <a:endParaRPr lang="en-US" dirty="0">
              <a:solidFill>
                <a:schemeClr val="tx1"/>
              </a:solidFill>
            </a:endParaRPr>
          </a:p>
          <a:p>
            <a:pPr marL="347472" lvl="0" indent="-347472" algn="l" rtl="0">
              <a:spcBef>
                <a:spcPts val="440"/>
              </a:spcBef>
              <a:spcAft>
                <a:spcPts val="0"/>
              </a:spcAft>
              <a:buClr>
                <a:srgbClr val="4B2A85"/>
              </a:buClr>
              <a:buSzPts val="2080"/>
              <a:buChar char="❖"/>
            </a:pPr>
            <a:r>
              <a:rPr lang="en-US" dirty="0">
                <a:solidFill>
                  <a:schemeClr val="tx1"/>
                </a:solidFill>
              </a:rPr>
              <a:t>Machine Languages </a:t>
            </a:r>
            <a:endParaRPr dirty="0">
              <a:solidFill>
                <a:schemeClr val="tx1"/>
              </a:solidFill>
            </a:endParaRPr>
          </a:p>
          <a:p>
            <a:pPr marL="640080" lvl="1" indent="-283464" algn="l" rtl="0">
              <a:spcBef>
                <a:spcPts val="24"/>
              </a:spcBef>
              <a:spcAft>
                <a:spcPts val="0"/>
              </a:spcAft>
              <a:buClr>
                <a:srgbClr val="4B2A85"/>
              </a:buClr>
              <a:buSzPts val="2420"/>
              <a:buChar char="▪"/>
            </a:pPr>
            <a:r>
              <a:rPr lang="en-US" dirty="0">
                <a:solidFill>
                  <a:schemeClr val="tx1"/>
                </a:solidFill>
              </a:rPr>
              <a:t>Assembly Languages, Producing Machine Code</a:t>
            </a:r>
            <a:endParaRPr lang="en-US" sz="2600" dirty="0">
              <a:solidFill>
                <a:schemeClr val="tx1"/>
              </a:solidFill>
            </a:endParaRPr>
          </a:p>
          <a:p>
            <a:pPr marL="640080" lvl="1" indent="-283464" algn="l" rtl="0">
              <a:spcBef>
                <a:spcPts val="24"/>
              </a:spcBef>
              <a:spcAft>
                <a:spcPts val="0"/>
              </a:spcAft>
              <a:buClr>
                <a:srgbClr val="4B2A85"/>
              </a:buClr>
              <a:buSzPts val="2420"/>
              <a:buChar char="▪"/>
            </a:pPr>
            <a:endParaRPr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Control Flow of Computer Instructions</a:t>
            </a:r>
          </a:p>
          <a:p>
            <a:pPr marL="640080" lvl="1" indent="-283464" algn="l" rtl="0">
              <a:spcBef>
                <a:spcPts val="24"/>
              </a:spcBef>
              <a:spcAft>
                <a:spcPts val="0"/>
              </a:spcAft>
              <a:buClr>
                <a:srgbClr val="4B2A85"/>
              </a:buClr>
              <a:buSzPts val="2420"/>
              <a:buChar char="▪"/>
            </a:pPr>
            <a:r>
              <a:rPr lang="en-US" dirty="0">
                <a:solidFill>
                  <a:schemeClr val="tx1"/>
                </a:solidFill>
              </a:rPr>
              <a:t>Jumps in Assembly, The Program Counter</a:t>
            </a:r>
          </a:p>
          <a:p>
            <a:pPr marL="640080" lvl="1" indent="-283464" algn="l" rtl="0">
              <a:spcBef>
                <a:spcPts val="24"/>
              </a:spcBef>
              <a:spcAft>
                <a:spcPts val="0"/>
              </a:spcAft>
              <a:buClr>
                <a:srgbClr val="4B2A85"/>
              </a:buClr>
              <a:buSzPts val="2420"/>
              <a:buChar char="▪"/>
            </a:pPr>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The Hack Assembly Language</a:t>
            </a:r>
          </a:p>
          <a:p>
            <a:pPr marL="640080" lvl="1" indent="-283464" algn="l" rtl="0">
              <a:lnSpc>
                <a:spcPct val="110000"/>
              </a:lnSpc>
              <a:spcBef>
                <a:spcPts val="24"/>
              </a:spcBef>
              <a:spcAft>
                <a:spcPts val="0"/>
              </a:spcAft>
              <a:buSzPts val="2420"/>
              <a:buChar char="▪"/>
            </a:pPr>
            <a:r>
              <a:rPr lang="en-US" dirty="0">
                <a:solidFill>
                  <a:schemeClr val="tx1"/>
                </a:solidFill>
              </a:rPr>
              <a:t>Registers, A-Instructions, Symbols, &amp; C-Instructions</a:t>
            </a:r>
          </a:p>
        </p:txBody>
      </p:sp>
      <p:sp>
        <p:nvSpPr>
          <p:cNvPr id="374" name="Google Shape;374;g10fc0afc8c1_1_0"/>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a:t>
            </a:fld>
            <a:endParaRPr/>
          </a:p>
        </p:txBody>
      </p:sp>
    </p:spTree>
    <p:extLst>
      <p:ext uri="{BB962C8B-B14F-4D97-AF65-F5344CB8AC3E}">
        <p14:creationId xmlns:p14="http://schemas.microsoft.com/office/powerpoint/2010/main" val="4252591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5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Flow Control</a:t>
            </a:r>
            <a:endParaRPr/>
          </a:p>
        </p:txBody>
      </p:sp>
      <p:sp>
        <p:nvSpPr>
          <p:cNvPr id="333" name="Google Shape;333;p5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20</a:t>
            </a:fld>
            <a:endParaRPr/>
          </a:p>
        </p:txBody>
      </p:sp>
      <p:sp>
        <p:nvSpPr>
          <p:cNvPr id="334" name="Google Shape;334;p55"/>
          <p:cNvSpPr/>
          <p:nvPr/>
        </p:nvSpPr>
        <p:spPr>
          <a:xfrm>
            <a:off x="1822650" y="1415200"/>
            <a:ext cx="5482200" cy="50772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COMPUTER</a:t>
            </a:r>
            <a:endParaRPr sz="2000" b="1" i="0" u="none" strike="noStrike" cap="none">
              <a:solidFill>
                <a:srgbClr val="000000"/>
              </a:solidFill>
              <a:latin typeface="Calibri"/>
              <a:ea typeface="Calibri"/>
              <a:cs typeface="Calibri"/>
              <a:sym typeface="Calibri"/>
            </a:endParaRPr>
          </a:p>
        </p:txBody>
      </p:sp>
      <p:sp>
        <p:nvSpPr>
          <p:cNvPr id="335" name="Google Shape;335;p55"/>
          <p:cNvSpPr/>
          <p:nvPr/>
        </p:nvSpPr>
        <p:spPr>
          <a:xfrm>
            <a:off x="2030975" y="2078725"/>
            <a:ext cx="2557500" cy="4274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MEMORY</a:t>
            </a:r>
            <a:endParaRPr sz="2000" b="1" i="0" u="none" strike="noStrike" cap="none">
              <a:solidFill>
                <a:srgbClr val="000000"/>
              </a:solidFill>
              <a:latin typeface="Calibri"/>
              <a:ea typeface="Calibri"/>
              <a:cs typeface="Calibri"/>
              <a:sym typeface="Calibri"/>
            </a:endParaRPr>
          </a:p>
        </p:txBody>
      </p:sp>
      <p:sp>
        <p:nvSpPr>
          <p:cNvPr id="336" name="Google Shape;336;p55"/>
          <p:cNvSpPr txBox="1"/>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fld id="{00000000-1234-1234-1234-123412341234}" type="slidenum">
              <a:rPr lang="en-US" sz="1200" b="1" i="0" u="none" strike="noStrike" cap="none">
                <a:solidFill>
                  <a:srgbClr val="4B2A85"/>
                </a:solidFill>
                <a:latin typeface="Calibri"/>
                <a:ea typeface="Calibri"/>
                <a:cs typeface="Calibri"/>
                <a:sym typeface="Calibri"/>
              </a:rPr>
              <a:t>20</a:t>
            </a:fld>
            <a:endParaRPr sz="1200" b="1" i="0" u="none" strike="noStrike" cap="none">
              <a:solidFill>
                <a:srgbClr val="4B2A85"/>
              </a:solidFill>
              <a:latin typeface="Calibri"/>
              <a:ea typeface="Calibri"/>
              <a:cs typeface="Calibri"/>
              <a:sym typeface="Calibri"/>
            </a:endParaRPr>
          </a:p>
        </p:txBody>
      </p:sp>
      <p:sp>
        <p:nvSpPr>
          <p:cNvPr id="337" name="Google Shape;337;p55"/>
          <p:cNvSpPr/>
          <p:nvPr/>
        </p:nvSpPr>
        <p:spPr>
          <a:xfrm>
            <a:off x="357025" y="3322803"/>
            <a:ext cx="1044300" cy="647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INPUT</a:t>
            </a:r>
            <a:endParaRPr sz="1400" b="1" i="0" u="none" strike="noStrike" cap="none">
              <a:solidFill>
                <a:srgbClr val="000000"/>
              </a:solidFill>
              <a:latin typeface="Calibri"/>
              <a:ea typeface="Calibri"/>
              <a:cs typeface="Calibri"/>
              <a:sym typeface="Calibri"/>
            </a:endParaRPr>
          </a:p>
        </p:txBody>
      </p:sp>
      <p:sp>
        <p:nvSpPr>
          <p:cNvPr id="338" name="Google Shape;338;p55"/>
          <p:cNvSpPr/>
          <p:nvPr/>
        </p:nvSpPr>
        <p:spPr>
          <a:xfrm>
            <a:off x="5022075" y="2078725"/>
            <a:ext cx="2091300" cy="4274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339" name="Google Shape;339;p55"/>
          <p:cNvSpPr/>
          <p:nvPr/>
        </p:nvSpPr>
        <p:spPr>
          <a:xfrm>
            <a:off x="5199025" y="4685879"/>
            <a:ext cx="1788600" cy="365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REGISTERS</a:t>
            </a:r>
            <a:endParaRPr sz="1400" b="1" i="0" u="none" strike="noStrike" cap="none">
              <a:solidFill>
                <a:srgbClr val="000000"/>
              </a:solidFill>
              <a:latin typeface="Calibri"/>
              <a:ea typeface="Calibri"/>
              <a:cs typeface="Calibri"/>
              <a:sym typeface="Calibri"/>
            </a:endParaRPr>
          </a:p>
        </p:txBody>
      </p:sp>
      <p:sp>
        <p:nvSpPr>
          <p:cNvPr id="340" name="Google Shape;340;p55"/>
          <p:cNvSpPr/>
          <p:nvPr/>
        </p:nvSpPr>
        <p:spPr>
          <a:xfrm>
            <a:off x="5199025" y="5104042"/>
            <a:ext cx="1788600" cy="11226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CONTROL</a:t>
            </a:r>
            <a:endParaRPr sz="1400" b="1" i="0" u="none" strike="noStrike" cap="none">
              <a:solidFill>
                <a:srgbClr val="000000"/>
              </a:solidFill>
              <a:latin typeface="Calibri"/>
              <a:ea typeface="Calibri"/>
              <a:cs typeface="Calibri"/>
              <a:sym typeface="Calibri"/>
            </a:endParaRPr>
          </a:p>
        </p:txBody>
      </p:sp>
      <p:sp>
        <p:nvSpPr>
          <p:cNvPr id="341" name="Google Shape;341;p55"/>
          <p:cNvSpPr/>
          <p:nvPr/>
        </p:nvSpPr>
        <p:spPr>
          <a:xfrm>
            <a:off x="7726175" y="3322803"/>
            <a:ext cx="1044300" cy="647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OUTPUT</a:t>
            </a:r>
            <a:endParaRPr sz="1400" b="1" i="0" u="none" strike="noStrike" cap="none">
              <a:solidFill>
                <a:srgbClr val="000000"/>
              </a:solidFill>
              <a:latin typeface="Calibri"/>
              <a:ea typeface="Calibri"/>
              <a:cs typeface="Calibri"/>
              <a:sym typeface="Calibri"/>
            </a:endParaRPr>
          </a:p>
        </p:txBody>
      </p:sp>
      <p:sp>
        <p:nvSpPr>
          <p:cNvPr id="342" name="Google Shape;342;p55"/>
          <p:cNvSpPr/>
          <p:nvPr/>
        </p:nvSpPr>
        <p:spPr>
          <a:xfrm>
            <a:off x="1421550" y="3406975"/>
            <a:ext cx="4533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3" name="Google Shape;343;p55"/>
          <p:cNvSpPr/>
          <p:nvPr/>
        </p:nvSpPr>
        <p:spPr>
          <a:xfrm>
            <a:off x="7304850" y="3406975"/>
            <a:ext cx="5382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4" name="Google Shape;344;p55"/>
          <p:cNvSpPr/>
          <p:nvPr/>
        </p:nvSpPr>
        <p:spPr>
          <a:xfrm rot="10800000">
            <a:off x="4449075" y="3664275"/>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5" name="Google Shape;345;p55"/>
          <p:cNvSpPr/>
          <p:nvPr/>
        </p:nvSpPr>
        <p:spPr>
          <a:xfrm>
            <a:off x="4588550" y="3189600"/>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46" name="Google Shape;346;p55"/>
          <p:cNvPicPr preferRelativeResize="0"/>
          <p:nvPr/>
        </p:nvPicPr>
        <p:blipFill rotWithShape="1">
          <a:blip r:embed="rId3">
            <a:alphaModFix/>
          </a:blip>
          <a:srcRect/>
          <a:stretch/>
        </p:blipFill>
        <p:spPr>
          <a:xfrm>
            <a:off x="5243308" y="2736190"/>
            <a:ext cx="1648825" cy="1820347"/>
          </a:xfrm>
          <a:prstGeom prst="rect">
            <a:avLst/>
          </a:prstGeom>
          <a:noFill/>
          <a:ln>
            <a:noFill/>
          </a:ln>
        </p:spPr>
      </p:pic>
      <p:sp>
        <p:nvSpPr>
          <p:cNvPr id="347" name="Google Shape;347;p55"/>
          <p:cNvSpPr/>
          <p:nvPr/>
        </p:nvSpPr>
        <p:spPr>
          <a:xfrm>
            <a:off x="2467225" y="2736200"/>
            <a:ext cx="1956300" cy="1326000"/>
          </a:xfrm>
          <a:prstGeom prst="rect">
            <a:avLst/>
          </a:prstGeom>
          <a:solidFill>
            <a:srgbClr val="CFE2F3"/>
          </a:solid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0101110011100110</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highlight>
                  <a:srgbClr val="FFF2CC"/>
                </a:highlight>
                <a:latin typeface="Courier New"/>
                <a:ea typeface="Courier New"/>
                <a:cs typeface="Courier New"/>
                <a:sym typeface="Courier New"/>
              </a:rPr>
              <a:t>1011000101010100</a:t>
            </a:r>
            <a:endParaRPr sz="1400" b="1" i="0" u="none" strike="noStrike" cap="none">
              <a:solidFill>
                <a:srgbClr val="000000"/>
              </a:solidFill>
              <a:highlight>
                <a:srgbClr val="FFF2CC"/>
              </a:highlight>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1110001011111100</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a:t>
            </a:r>
            <a:endParaRPr sz="1400" b="0"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Instructions</a:t>
            </a:r>
            <a:endParaRPr sz="1200" b="0" i="0" u="none" strike="noStrike" cap="none">
              <a:solidFill>
                <a:schemeClr val="dk1"/>
              </a:solidFill>
              <a:latin typeface="Calibri"/>
              <a:ea typeface="Calibri"/>
              <a:cs typeface="Calibri"/>
              <a:sym typeface="Calibri"/>
            </a:endParaRPr>
          </a:p>
        </p:txBody>
      </p:sp>
      <p:sp>
        <p:nvSpPr>
          <p:cNvPr id="348" name="Google Shape;348;p55"/>
          <p:cNvSpPr/>
          <p:nvPr/>
        </p:nvSpPr>
        <p:spPr>
          <a:xfrm>
            <a:off x="2467225" y="4062200"/>
            <a:ext cx="1956300" cy="1407000"/>
          </a:xfrm>
          <a:prstGeom prst="rect">
            <a:avLst/>
          </a:prstGeom>
          <a:solidFill>
            <a:srgbClr val="D9EAD3"/>
          </a:solid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1100101010010101</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1100100101100111</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0011001010101011</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Data</a:t>
            </a:r>
            <a:endParaRPr sz="1200" b="0" i="0" u="none" strike="noStrike" cap="none">
              <a:solidFill>
                <a:schemeClr val="dk1"/>
              </a:solidFill>
              <a:latin typeface="Calibri"/>
              <a:ea typeface="Calibri"/>
              <a:cs typeface="Calibri"/>
              <a:sym typeface="Calibri"/>
            </a:endParaRPr>
          </a:p>
        </p:txBody>
      </p:sp>
      <p:sp>
        <p:nvSpPr>
          <p:cNvPr id="349" name="Google Shape;349;p55"/>
          <p:cNvSpPr/>
          <p:nvPr/>
        </p:nvSpPr>
        <p:spPr>
          <a:xfrm>
            <a:off x="2030975" y="2736200"/>
            <a:ext cx="538200" cy="1326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highlight>
                  <a:srgbClr val="FFF2CC"/>
                </a:highlight>
                <a:latin typeface="Courier New"/>
                <a:ea typeface="Courier New"/>
                <a:cs typeface="Courier New"/>
                <a:sym typeface="Courier New"/>
              </a:rPr>
              <a:t>1</a:t>
            </a:r>
            <a:endParaRPr sz="1400" b="1" i="0" u="none" strike="noStrike" cap="none">
              <a:solidFill>
                <a:srgbClr val="000000"/>
              </a:solidFill>
              <a:highlight>
                <a:srgbClr val="FFF2CC"/>
              </a:highlight>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2</a:t>
            </a:r>
            <a:endParaRPr sz="1400" b="0" i="0" u="none" strike="noStrike" cap="none">
              <a:solidFill>
                <a:srgbClr val="000000"/>
              </a:solidFill>
              <a:latin typeface="Courier New"/>
              <a:ea typeface="Courier New"/>
              <a:cs typeface="Courier New"/>
              <a:sym typeface="Courier New"/>
            </a:endParaRPr>
          </a:p>
        </p:txBody>
      </p:sp>
      <p:sp>
        <p:nvSpPr>
          <p:cNvPr id="350" name="Google Shape;350;p55"/>
          <p:cNvSpPr/>
          <p:nvPr/>
        </p:nvSpPr>
        <p:spPr>
          <a:xfrm>
            <a:off x="2030975" y="4062200"/>
            <a:ext cx="538200" cy="1326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n</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n+1</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n+2</a:t>
            </a:r>
            <a:endParaRPr sz="1400" b="0" i="0" u="none" strike="noStrike" cap="none">
              <a:solidFill>
                <a:srgbClr val="000000"/>
              </a:solidFill>
              <a:latin typeface="Courier New"/>
              <a:ea typeface="Courier New"/>
              <a:cs typeface="Courier New"/>
              <a:sym typeface="Courier New"/>
            </a:endParaRPr>
          </a:p>
        </p:txBody>
      </p:sp>
      <p:sp>
        <p:nvSpPr>
          <p:cNvPr id="351" name="Google Shape;351;p55"/>
          <p:cNvSpPr/>
          <p:nvPr/>
        </p:nvSpPr>
        <p:spPr>
          <a:xfrm>
            <a:off x="5352250" y="5510600"/>
            <a:ext cx="738300" cy="570300"/>
          </a:xfrm>
          <a:prstGeom prst="rect">
            <a:avLst/>
          </a:prstGeom>
          <a:solidFill>
            <a:srgbClr val="F2F2F2"/>
          </a:solidFill>
          <a:ln w="25400" cap="flat" cmpd="sng">
            <a:solidFill>
              <a:srgbClr val="66666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200"/>
              <a:buFont typeface="Arial"/>
              <a:buNone/>
            </a:pPr>
            <a:r>
              <a:rPr lang="en-US" sz="2000" b="1" i="0" u="none" strike="noStrike" cap="none">
                <a:solidFill>
                  <a:schemeClr val="dk1"/>
                </a:solidFill>
                <a:latin typeface="Calibri"/>
                <a:ea typeface="Calibri"/>
                <a:cs typeface="Calibri"/>
                <a:sym typeface="Calibri"/>
              </a:rPr>
              <a:t>PC</a:t>
            </a:r>
            <a:endParaRPr sz="2000" b="1" i="0" u="none" strike="noStrike" cap="none">
              <a:solidFill>
                <a:schemeClr val="dk1"/>
              </a:solidFill>
              <a:latin typeface="Calibri"/>
              <a:ea typeface="Calibri"/>
              <a:cs typeface="Calibri"/>
              <a:sym typeface="Calibri"/>
            </a:endParaRPr>
          </a:p>
        </p:txBody>
      </p:sp>
      <p:sp>
        <p:nvSpPr>
          <p:cNvPr id="352" name="Google Shape;352;p55"/>
          <p:cNvSpPr/>
          <p:nvPr/>
        </p:nvSpPr>
        <p:spPr>
          <a:xfrm>
            <a:off x="6090550" y="5510600"/>
            <a:ext cx="738300" cy="570300"/>
          </a:xfrm>
          <a:prstGeom prst="rect">
            <a:avLst/>
          </a:prstGeom>
          <a:solidFill>
            <a:srgbClr val="FFF2CC"/>
          </a:solidFill>
          <a:ln w="25400" cap="flat" cmpd="sng">
            <a:solidFill>
              <a:srgbClr val="66666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200"/>
              <a:buFont typeface="Arial"/>
              <a:buNone/>
            </a:pPr>
            <a:r>
              <a:rPr lang="en-US" sz="2000" b="1" i="0" u="none" strike="noStrike" cap="none">
                <a:solidFill>
                  <a:schemeClr val="dk1"/>
                </a:solidFill>
                <a:latin typeface="Courier New"/>
                <a:ea typeface="Courier New"/>
                <a:cs typeface="Courier New"/>
                <a:sym typeface="Courier New"/>
              </a:rPr>
              <a:t>1</a:t>
            </a:r>
            <a:endParaRPr sz="2000" b="1" i="0" u="none" strike="noStrike" cap="none">
              <a:solidFill>
                <a:schemeClr val="dk1"/>
              </a:solidFill>
              <a:latin typeface="Courier New"/>
              <a:ea typeface="Courier New"/>
              <a:cs typeface="Courier New"/>
              <a:sym typeface="Courier New"/>
            </a:endParaRPr>
          </a:p>
        </p:txBody>
      </p:sp>
      <p:sp>
        <p:nvSpPr>
          <p:cNvPr id="353" name="Google Shape;353;p55"/>
          <p:cNvSpPr/>
          <p:nvPr/>
        </p:nvSpPr>
        <p:spPr>
          <a:xfrm>
            <a:off x="590175" y="1952450"/>
            <a:ext cx="1486200" cy="874200"/>
          </a:xfrm>
          <a:prstGeom prst="wedgeRectCallout">
            <a:avLst>
              <a:gd name="adj1" fmla="val 49507"/>
              <a:gd name="adj2" fmla="val 83345"/>
            </a:avLst>
          </a:prstGeom>
          <a:solidFill>
            <a:srgbClr val="FFF2CC"/>
          </a:solidFill>
          <a:ln w="19050" cap="flat" cmpd="sng">
            <a:solidFill>
              <a:srgbClr val="BF9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alibri"/>
                <a:ea typeface="Calibri"/>
                <a:cs typeface="Calibri"/>
                <a:sym typeface="Calibri"/>
              </a:rPr>
              <a:t>Which instruction should execute next?</a:t>
            </a: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5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Flow Control: Unconditional Jumps</a:t>
            </a:r>
            <a:endParaRPr dirty="0"/>
          </a:p>
        </p:txBody>
      </p:sp>
      <p:sp>
        <p:nvSpPr>
          <p:cNvPr id="359" name="Google Shape;359;p59"/>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Usually, the CPU just executes machine instructions in a sequence</a:t>
            </a:r>
            <a:endParaRPr dirty="0"/>
          </a:p>
          <a:p>
            <a:pPr marL="640080" lvl="1" indent="-283464" algn="l" rtl="0">
              <a:lnSpc>
                <a:spcPct val="110000"/>
              </a:lnSpc>
              <a:spcBef>
                <a:spcPts val="24"/>
              </a:spcBef>
              <a:spcAft>
                <a:spcPts val="0"/>
              </a:spcAft>
              <a:buSzPts val="2420"/>
              <a:buChar char="▪"/>
            </a:pPr>
            <a:r>
              <a:rPr lang="en-US" dirty="0"/>
              <a:t>Typically moves to the instruction with the next highest address</a:t>
            </a:r>
            <a:endParaRPr dirty="0"/>
          </a:p>
          <a:p>
            <a:pPr marL="640080" lvl="1" indent="-129794"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Sometimes we want to </a:t>
            </a:r>
            <a:r>
              <a:rPr lang="en-US" b="1" dirty="0"/>
              <a:t>always</a:t>
            </a:r>
            <a:r>
              <a:rPr lang="en-US" dirty="0"/>
              <a:t> “jump” to another location</a:t>
            </a:r>
            <a:endParaRPr dirty="0"/>
          </a:p>
          <a:p>
            <a:pPr marL="640080" lvl="1" indent="-283464" algn="l" rtl="0">
              <a:lnSpc>
                <a:spcPct val="110000"/>
              </a:lnSpc>
              <a:spcBef>
                <a:spcPts val="24"/>
              </a:spcBef>
              <a:spcAft>
                <a:spcPts val="0"/>
              </a:spcAft>
              <a:buSzPts val="2420"/>
              <a:buChar char="▪"/>
            </a:pPr>
            <a:r>
              <a:rPr lang="en-US" dirty="0"/>
              <a:t>Example: At the end of an infinite loop</a:t>
            </a:r>
            <a:endParaRPr dirty="0"/>
          </a:p>
        </p:txBody>
      </p:sp>
      <p:sp>
        <p:nvSpPr>
          <p:cNvPr id="360" name="Google Shape;360;p5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21</a:t>
            </a:fld>
            <a:endParaRPr/>
          </a:p>
        </p:txBody>
      </p:sp>
      <p:graphicFrame>
        <p:nvGraphicFramePr>
          <p:cNvPr id="361" name="Google Shape;361;p59" descr="There are two columns, one representing high level code and one representing possible assembly code that would be equivalent. This example highlights how jumps can be used to implement things like an infinite loop. After executing the loop body, we can &quot;jump&quot; back to the top in order to re-execute the body again. " title="High level language and assembly language comparison"/>
          <p:cNvGraphicFramePr/>
          <p:nvPr/>
        </p:nvGraphicFramePr>
        <p:xfrm>
          <a:off x="404812" y="4076760"/>
          <a:ext cx="8350225" cy="2468820"/>
        </p:xfrm>
        <a:graphic>
          <a:graphicData uri="http://schemas.openxmlformats.org/drawingml/2006/table">
            <a:tbl>
              <a:tblPr>
                <a:noFill/>
              </a:tblPr>
              <a:tblGrid>
                <a:gridCol w="4155225">
                  <a:extLst>
                    <a:ext uri="{9D8B030D-6E8A-4147-A177-3AD203B41FA5}">
                      <a16:colId xmlns:a16="http://schemas.microsoft.com/office/drawing/2014/main" val="20000"/>
                    </a:ext>
                  </a:extLst>
                </a:gridCol>
                <a:gridCol w="4195000">
                  <a:extLst>
                    <a:ext uri="{9D8B030D-6E8A-4147-A177-3AD203B41FA5}">
                      <a16:colId xmlns:a16="http://schemas.microsoft.com/office/drawing/2014/main" val="20001"/>
                    </a:ext>
                  </a:extLst>
                </a:gridCol>
              </a:tblGrid>
              <a:tr h="24222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libri"/>
                          <a:ea typeface="Calibri"/>
                          <a:cs typeface="Calibri"/>
                          <a:sym typeface="Calibri"/>
                        </a:rPr>
                        <a:t>High Level Code (similar to Java)</a:t>
                      </a:r>
                      <a:endParaRPr sz="1800" b="1"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9DAF8"/>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libri"/>
                          <a:ea typeface="Calibri"/>
                          <a:cs typeface="Calibri"/>
                          <a:sym typeface="Calibri"/>
                        </a:rPr>
                        <a:t>Assembly Code</a:t>
                      </a:r>
                      <a:endParaRPr sz="1800" b="1"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9DAF8"/>
                    </a:solidFill>
                  </a:tcPr>
                </a:tc>
                <a:extLst>
                  <a:ext uri="{0D108BD9-81ED-4DB2-BD59-A6C34878D82A}">
                    <a16:rowId xmlns:a16="http://schemas.microsoft.com/office/drawing/2014/main" val="10000"/>
                  </a:ext>
                </a:extLst>
              </a:tr>
              <a:tr h="1065900">
                <a:tc>
                  <a:txBody>
                    <a:bodyPr/>
                    <a:lstStyle/>
                    <a:p>
                      <a:pPr marL="0" marR="0" lvl="0" indent="0" algn="l" rtl="0">
                        <a:lnSpc>
                          <a:spcPct val="100000"/>
                        </a:lnSpc>
                        <a:spcBef>
                          <a:spcPts val="0"/>
                        </a:spcBef>
                        <a:spcAft>
                          <a:spcPts val="0"/>
                        </a:spcAft>
                        <a:buClr>
                          <a:schemeClr val="dk1"/>
                        </a:buClr>
                        <a:buSzPts val="1100"/>
                        <a:buFont typeface="Arial"/>
                        <a:buNone/>
                      </a:pPr>
                      <a:r>
                        <a:rPr lang="en-US" sz="2000" b="1" u="none" strike="noStrike" cap="none" dirty="0">
                          <a:latin typeface="Courier New"/>
                          <a:ea typeface="Courier New"/>
                          <a:cs typeface="Courier New"/>
                          <a:sym typeface="Courier New"/>
                        </a:rPr>
                        <a:t>while (true) {</a:t>
                      </a:r>
                      <a:endParaRPr sz="20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b="1" u="none" strike="noStrike" cap="none" dirty="0">
                          <a:latin typeface="Courier New"/>
                          <a:ea typeface="Courier New"/>
                          <a:cs typeface="Courier New"/>
                          <a:sym typeface="Courier New"/>
                        </a:rPr>
                        <a:t>    reg1++;</a:t>
                      </a:r>
                      <a:endParaRPr sz="20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2000" u="none" strike="noStrike" cap="none" dirty="0">
                          <a:latin typeface="Courier New"/>
                          <a:ea typeface="Courier New"/>
                          <a:cs typeface="Courier New"/>
                          <a:sym typeface="Courier New"/>
                        </a:rPr>
                        <a:t>    </a:t>
                      </a:r>
                      <a:r>
                        <a:rPr lang="en-US" sz="2000" i="1" u="none" strike="noStrike" cap="none" dirty="0">
                          <a:latin typeface="Courier New"/>
                          <a:ea typeface="Courier New"/>
                          <a:cs typeface="Courier New"/>
                          <a:sym typeface="Courier New"/>
                        </a:rPr>
                        <a:t>&lt;more loop body&gt;</a:t>
                      </a:r>
                      <a:endParaRPr sz="2000" i="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b="1" u="none" strike="noStrike" cap="none" dirty="0">
                          <a:latin typeface="Courier New"/>
                          <a:ea typeface="Courier New"/>
                          <a:cs typeface="Courier New"/>
                          <a:sym typeface="Courier New"/>
                        </a:rPr>
                        <a:t>}</a:t>
                      </a:r>
                      <a:endParaRPr sz="20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i="1" u="none" strike="noStrike" cap="none" dirty="0">
                          <a:latin typeface="Courier New"/>
                          <a:ea typeface="Courier New"/>
                          <a:cs typeface="Courier New"/>
                          <a:sym typeface="Courier New"/>
                        </a:rPr>
                        <a:t>&lt;code after loop&gt;</a:t>
                      </a:r>
                      <a:endParaRPr sz="2000" i="1" u="none" strike="noStrike" cap="none" dirty="0">
                        <a:latin typeface="Courier New"/>
                        <a:ea typeface="Courier New"/>
                        <a:cs typeface="Courier New"/>
                        <a:sym typeface="Courier New"/>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n-US" sz="2000" b="1" u="none" strike="noStrike" cap="none" dirty="0">
                          <a:latin typeface="Courier New"/>
                          <a:ea typeface="Courier New"/>
                          <a:cs typeface="Courier New"/>
                          <a:sym typeface="Courier New"/>
                        </a:rPr>
                        <a:t>TOP:</a:t>
                      </a:r>
                      <a:endParaRPr sz="20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b="1" u="none" strike="noStrike" cap="none" dirty="0">
                          <a:latin typeface="Courier New"/>
                          <a:ea typeface="Courier New"/>
                          <a:cs typeface="Courier New"/>
                          <a:sym typeface="Courier New"/>
                        </a:rPr>
                        <a:t>    add 1, reg1</a:t>
                      </a:r>
                      <a:endParaRPr sz="20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2000" u="none" strike="noStrike" cap="none" dirty="0">
                          <a:solidFill>
                            <a:schemeClr val="dk1"/>
                          </a:solidFill>
                          <a:latin typeface="Courier New"/>
                          <a:ea typeface="Courier New"/>
                          <a:cs typeface="Courier New"/>
                          <a:sym typeface="Courier New"/>
                        </a:rPr>
                        <a:t>    </a:t>
                      </a:r>
                      <a:r>
                        <a:rPr lang="en-US" sz="2000" i="1" u="none" strike="noStrike" cap="none" dirty="0">
                          <a:solidFill>
                            <a:schemeClr val="dk1"/>
                          </a:solidFill>
                          <a:latin typeface="Courier New"/>
                          <a:ea typeface="Courier New"/>
                          <a:cs typeface="Courier New"/>
                          <a:sym typeface="Courier New"/>
                        </a:rPr>
                        <a:t>&lt;more loop body&gt;</a:t>
                      </a:r>
                      <a:endParaRPr sz="2000"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b="1" u="none" strike="noStrike" cap="none" dirty="0">
                          <a:latin typeface="Courier New"/>
                          <a:ea typeface="Courier New"/>
                          <a:cs typeface="Courier New"/>
                          <a:sym typeface="Courier New"/>
                        </a:rPr>
                        <a:t>    </a:t>
                      </a:r>
                      <a:r>
                        <a:rPr lang="en-US" sz="2000" b="1" u="none" strike="noStrike" cap="none" dirty="0" err="1">
                          <a:latin typeface="Courier New"/>
                          <a:ea typeface="Courier New"/>
                          <a:cs typeface="Courier New"/>
                          <a:sym typeface="Courier New"/>
                        </a:rPr>
                        <a:t>jmp</a:t>
                      </a:r>
                      <a:r>
                        <a:rPr lang="en-US" sz="2000" b="1" u="none" strike="noStrike" cap="none" dirty="0">
                          <a:latin typeface="Courier New"/>
                          <a:ea typeface="Courier New"/>
                          <a:cs typeface="Courier New"/>
                          <a:sym typeface="Courier New"/>
                        </a:rPr>
                        <a:t> TOP</a:t>
                      </a:r>
                      <a:endParaRPr sz="20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i="1" u="none" strike="noStrike" cap="none" dirty="0">
                          <a:solidFill>
                            <a:schemeClr val="dk1"/>
                          </a:solidFill>
                          <a:latin typeface="Courier New"/>
                          <a:ea typeface="Courier New"/>
                          <a:cs typeface="Courier New"/>
                          <a:sym typeface="Courier New"/>
                        </a:rPr>
                        <a:t>    &lt;code after loop&gt;</a:t>
                      </a:r>
                      <a:endParaRPr sz="2000" i="1" u="none" strike="noStrike" cap="none" dirty="0">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u="none" strike="noStrike" cap="none" dirty="0">
                          <a:latin typeface="Courier New"/>
                          <a:ea typeface="Courier New"/>
                          <a:cs typeface="Courier New"/>
                          <a:sym typeface="Courier New"/>
                        </a:rPr>
                        <a:t> </a:t>
                      </a:r>
                      <a:endParaRPr sz="2000" u="none" strike="noStrike" cap="none" dirty="0">
                        <a:latin typeface="Courier New"/>
                        <a:ea typeface="Courier New"/>
                        <a:cs typeface="Courier New"/>
                        <a:sym typeface="Courier New"/>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9">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6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Flow Control: Conditional Jumps</a:t>
            </a:r>
            <a:endParaRPr dirty="0"/>
          </a:p>
        </p:txBody>
      </p:sp>
      <p:sp>
        <p:nvSpPr>
          <p:cNvPr id="368" name="Google Shape;368;p6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Usually, the CPU just executes machine instructions in a sequence</a:t>
            </a:r>
            <a:endParaRPr dirty="0"/>
          </a:p>
          <a:p>
            <a:pPr marL="640080" lvl="1" indent="-283464" algn="l" rtl="0">
              <a:lnSpc>
                <a:spcPct val="110000"/>
              </a:lnSpc>
              <a:spcBef>
                <a:spcPts val="24"/>
              </a:spcBef>
              <a:spcAft>
                <a:spcPts val="0"/>
              </a:spcAft>
              <a:buSzPts val="2420"/>
              <a:buChar char="▪"/>
            </a:pPr>
            <a:r>
              <a:rPr lang="en-US" dirty="0"/>
              <a:t>Typically moves to the instruction with the next highest address</a:t>
            </a:r>
            <a:endParaRPr dirty="0"/>
          </a:p>
          <a:p>
            <a:pPr marL="356616" lvl="1" indent="0"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Sometimes we want to “jump” </a:t>
            </a:r>
            <a:r>
              <a:rPr lang="en-US" b="1" dirty="0"/>
              <a:t>only if a condition is met</a:t>
            </a:r>
            <a:endParaRPr b="1" dirty="0"/>
          </a:p>
          <a:p>
            <a:pPr marL="640080" lvl="1" indent="-283464" algn="l" rtl="0">
              <a:lnSpc>
                <a:spcPct val="110000"/>
              </a:lnSpc>
              <a:spcBef>
                <a:spcPts val="24"/>
              </a:spcBef>
              <a:spcAft>
                <a:spcPts val="0"/>
              </a:spcAft>
              <a:buSzPts val="2420"/>
              <a:buChar char="▪"/>
            </a:pPr>
            <a:r>
              <a:rPr lang="en-US" dirty="0"/>
              <a:t>Example: At the condition of an if statement</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369" name="Google Shape;369;p6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22</a:t>
            </a:fld>
            <a:endParaRPr/>
          </a:p>
        </p:txBody>
      </p:sp>
      <p:graphicFrame>
        <p:nvGraphicFramePr>
          <p:cNvPr id="370" name="Google Shape;370;p60" descr="There are two columns, one representing high level code and one representing possible assembly code that would be equivalent. This example highlights how conditional jumps can be used to implement things like if statements. We can compare two values, and based on their comparison, determine whether or not we want to &quot;jump&quot; or &quot;skip&quot; over the if statement." title="High level language and assembly language comparison"/>
          <p:cNvGraphicFramePr/>
          <p:nvPr/>
        </p:nvGraphicFramePr>
        <p:xfrm>
          <a:off x="396875" y="4073244"/>
          <a:ext cx="8366150" cy="2164020"/>
        </p:xfrm>
        <a:graphic>
          <a:graphicData uri="http://schemas.openxmlformats.org/drawingml/2006/table">
            <a:tbl>
              <a:tblPr>
                <a:noFill/>
              </a:tblPr>
              <a:tblGrid>
                <a:gridCol w="4163150">
                  <a:extLst>
                    <a:ext uri="{9D8B030D-6E8A-4147-A177-3AD203B41FA5}">
                      <a16:colId xmlns:a16="http://schemas.microsoft.com/office/drawing/2014/main" val="20000"/>
                    </a:ext>
                  </a:extLst>
                </a:gridCol>
                <a:gridCol w="4203000">
                  <a:extLst>
                    <a:ext uri="{9D8B030D-6E8A-4147-A177-3AD203B41FA5}">
                      <a16:colId xmlns:a16="http://schemas.microsoft.com/office/drawing/2014/main" val="20001"/>
                    </a:ext>
                  </a:extLst>
                </a:gridCol>
              </a:tblGrid>
              <a:tr h="22382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alibri"/>
                          <a:ea typeface="Calibri"/>
                          <a:cs typeface="Calibri"/>
                          <a:sym typeface="Calibri"/>
                        </a:rPr>
                        <a:t>High Level Code (similar to Java)</a:t>
                      </a:r>
                      <a:endParaRPr sz="1800" b="1" u="none" strike="noStrike" cap="none" dirty="0">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9DAF8"/>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libri"/>
                          <a:ea typeface="Calibri"/>
                          <a:cs typeface="Calibri"/>
                          <a:sym typeface="Calibri"/>
                        </a:rPr>
                        <a:t>Assembly Code</a:t>
                      </a:r>
                      <a:endParaRPr sz="1800" b="1"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9DAF8"/>
                    </a:solidFill>
                  </a:tcPr>
                </a:tc>
                <a:extLst>
                  <a:ext uri="{0D108BD9-81ED-4DB2-BD59-A6C34878D82A}">
                    <a16:rowId xmlns:a16="http://schemas.microsoft.com/office/drawing/2014/main" val="10000"/>
                  </a:ext>
                </a:extLst>
              </a:tr>
              <a:tr h="835650">
                <a:tc>
                  <a:txBody>
                    <a:bodyPr/>
                    <a:lstStyle/>
                    <a:p>
                      <a:pPr marL="0" marR="0" lvl="0" indent="0" algn="l" rtl="0">
                        <a:lnSpc>
                          <a:spcPct val="100000"/>
                        </a:lnSpc>
                        <a:spcBef>
                          <a:spcPts val="0"/>
                        </a:spcBef>
                        <a:spcAft>
                          <a:spcPts val="0"/>
                        </a:spcAft>
                        <a:buClr>
                          <a:srgbClr val="000000"/>
                        </a:buClr>
                        <a:buSzPts val="2200"/>
                        <a:buFont typeface="Arial"/>
                        <a:buNone/>
                      </a:pPr>
                      <a:r>
                        <a:rPr lang="en-US" sz="2000" b="1" u="none" strike="noStrike" cap="none" dirty="0">
                          <a:latin typeface="Courier New"/>
                          <a:ea typeface="Courier New"/>
                          <a:cs typeface="Courier New"/>
                          <a:sym typeface="Courier New"/>
                        </a:rPr>
                        <a:t>if (reg1 &lt; reg2) {</a:t>
                      </a:r>
                      <a:endParaRPr sz="20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b="1" u="none" strike="noStrike" cap="none" dirty="0">
                          <a:latin typeface="Courier New"/>
                          <a:ea typeface="Courier New"/>
                          <a:cs typeface="Courier New"/>
                          <a:sym typeface="Courier New"/>
                        </a:rPr>
                        <a:t>    reg1++;</a:t>
                      </a:r>
                      <a:endParaRPr sz="20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b="1" u="none" strike="noStrike" cap="none" dirty="0">
                          <a:latin typeface="Courier New"/>
                          <a:ea typeface="Courier New"/>
                          <a:cs typeface="Courier New"/>
                          <a:sym typeface="Courier New"/>
                        </a:rPr>
                        <a:t>}</a:t>
                      </a:r>
                      <a:endParaRPr sz="20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b="1" u="none" strike="noStrike" cap="none" dirty="0">
                          <a:latin typeface="Courier New"/>
                          <a:ea typeface="Courier New"/>
                          <a:cs typeface="Courier New"/>
                          <a:sym typeface="Courier New"/>
                        </a:rPr>
                        <a:t>reg2++;</a:t>
                      </a:r>
                      <a:endParaRPr sz="20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endParaRPr sz="2000" b="1" u="none" strike="noStrike" cap="none" dirty="0">
                        <a:latin typeface="Courier New"/>
                        <a:ea typeface="Courier New"/>
                        <a:cs typeface="Courier New"/>
                        <a:sym typeface="Courier New"/>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200"/>
                        <a:buFont typeface="Arial"/>
                        <a:buNone/>
                      </a:pPr>
                      <a:r>
                        <a:rPr lang="en-US" sz="2000" b="1" i="1" u="none" strike="noStrike" cap="none" dirty="0">
                          <a:solidFill>
                            <a:schemeClr val="dk1"/>
                          </a:solidFill>
                          <a:latin typeface="Courier New"/>
                          <a:ea typeface="Courier New"/>
                          <a:cs typeface="Courier New"/>
                          <a:sym typeface="Courier New"/>
                        </a:rPr>
                        <a:t> </a:t>
                      </a:r>
                      <a:r>
                        <a:rPr lang="en-US" sz="2000" b="1" u="none" strike="noStrike" cap="none" dirty="0">
                          <a:solidFill>
                            <a:schemeClr val="dk1"/>
                          </a:solidFill>
                          <a:latin typeface="Courier New"/>
                          <a:ea typeface="Courier New"/>
                          <a:cs typeface="Courier New"/>
                          <a:sym typeface="Courier New"/>
                        </a:rPr>
                        <a:t>   </a:t>
                      </a:r>
                      <a:r>
                        <a:rPr lang="en-US" sz="2000" b="1" u="none" strike="noStrike" cap="none" dirty="0" err="1">
                          <a:solidFill>
                            <a:schemeClr val="dk1"/>
                          </a:solidFill>
                          <a:latin typeface="Courier New"/>
                          <a:ea typeface="Courier New"/>
                          <a:cs typeface="Courier New"/>
                          <a:sym typeface="Courier New"/>
                        </a:rPr>
                        <a:t>cmp</a:t>
                      </a:r>
                      <a:r>
                        <a:rPr lang="en-US" sz="2000" b="1" u="none" strike="noStrike" cap="none" dirty="0">
                          <a:solidFill>
                            <a:schemeClr val="dk1"/>
                          </a:solidFill>
                          <a:latin typeface="Courier New"/>
                          <a:ea typeface="Courier New"/>
                          <a:cs typeface="Courier New"/>
                          <a:sym typeface="Courier New"/>
                        </a:rPr>
                        <a:t> reg1, reg2</a:t>
                      </a:r>
                      <a:endParaRPr sz="2000" b="1" u="none" strike="noStrike" cap="none" dirty="0">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b="1" u="none" strike="noStrike" cap="none" dirty="0">
                          <a:solidFill>
                            <a:schemeClr val="dk1"/>
                          </a:solidFill>
                          <a:latin typeface="Courier New"/>
                          <a:ea typeface="Courier New"/>
                          <a:cs typeface="Courier New"/>
                          <a:sym typeface="Courier New"/>
                        </a:rPr>
                        <a:t>    </a:t>
                      </a:r>
                      <a:r>
                        <a:rPr lang="en-US" sz="2000" b="1" u="none" strike="noStrike" cap="none" dirty="0" err="1">
                          <a:solidFill>
                            <a:schemeClr val="dk1"/>
                          </a:solidFill>
                          <a:latin typeface="Courier New"/>
                          <a:ea typeface="Courier New"/>
                          <a:cs typeface="Courier New"/>
                          <a:sym typeface="Courier New"/>
                        </a:rPr>
                        <a:t>jge</a:t>
                      </a:r>
                      <a:r>
                        <a:rPr lang="en-US" sz="2000" b="1" u="none" strike="noStrike" cap="none" dirty="0">
                          <a:solidFill>
                            <a:schemeClr val="dk1"/>
                          </a:solidFill>
                          <a:latin typeface="Courier New"/>
                          <a:ea typeface="Courier New"/>
                          <a:cs typeface="Courier New"/>
                          <a:sym typeface="Courier New"/>
                        </a:rPr>
                        <a:t> SKIP</a:t>
                      </a:r>
                      <a:endParaRPr sz="2000" b="1" u="none" strike="noStrike" cap="none" dirty="0">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b="1" u="none" strike="noStrike" cap="none" dirty="0">
                          <a:solidFill>
                            <a:schemeClr val="dk1"/>
                          </a:solidFill>
                          <a:latin typeface="Courier New"/>
                          <a:ea typeface="Courier New"/>
                          <a:cs typeface="Courier New"/>
                          <a:sym typeface="Courier New"/>
                        </a:rPr>
                        <a:t>    add 1, reg1</a:t>
                      </a:r>
                      <a:endParaRPr sz="2000" b="1" u="none" strike="noStrike" cap="none" dirty="0">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b="1" u="none" strike="noStrike" cap="none" dirty="0">
                          <a:solidFill>
                            <a:schemeClr val="dk1"/>
                          </a:solidFill>
                          <a:latin typeface="Courier New"/>
                          <a:ea typeface="Courier New"/>
                          <a:cs typeface="Courier New"/>
                          <a:sym typeface="Courier New"/>
                        </a:rPr>
                        <a:t>SKIP:</a:t>
                      </a:r>
                      <a:endParaRPr sz="2000" b="1" u="none" strike="noStrike" cap="none" dirty="0">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200"/>
                        <a:buFont typeface="Arial"/>
                        <a:buNone/>
                      </a:pPr>
                      <a:r>
                        <a:rPr lang="en-US" sz="2000" b="1" u="none" strike="noStrike" cap="none" dirty="0">
                          <a:solidFill>
                            <a:schemeClr val="dk1"/>
                          </a:solidFill>
                          <a:latin typeface="Courier New"/>
                          <a:ea typeface="Courier New"/>
                          <a:cs typeface="Courier New"/>
                          <a:sym typeface="Courier New"/>
                        </a:rPr>
                        <a:t>    add 1, reg2</a:t>
                      </a:r>
                      <a:endParaRPr sz="2000" b="1" u="none" strike="noStrike" cap="none" dirty="0">
                        <a:latin typeface="Courier New"/>
                        <a:ea typeface="Courier New"/>
                        <a:cs typeface="Courier New"/>
                        <a:sym typeface="Courier New"/>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2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Program Counter (PC)</a:t>
            </a:r>
            <a:endParaRPr dirty="0"/>
          </a:p>
        </p:txBody>
      </p:sp>
      <p:sp>
        <p:nvSpPr>
          <p:cNvPr id="328" name="Google Shape;328;p2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Memory is used to store data as well as code</a:t>
            </a:r>
            <a:endParaRPr dirty="0"/>
          </a:p>
          <a:p>
            <a:pPr marL="347472" lvl="0" indent="-215392" algn="l" rtl="0">
              <a:lnSpc>
                <a:spcPct val="110000"/>
              </a:lnSpc>
              <a:spcBef>
                <a:spcPts val="440"/>
              </a:spcBef>
              <a:spcAft>
                <a:spcPts val="0"/>
              </a:spcAft>
              <a:buSzPts val="2080"/>
              <a:buFont typeface="Noto Sans Symbols"/>
              <a:buNone/>
            </a:pPr>
            <a:endParaRPr sz="1200" dirty="0"/>
          </a:p>
          <a:p>
            <a:pPr marL="347472" lvl="0" indent="-347472" algn="l" rtl="0">
              <a:lnSpc>
                <a:spcPct val="110000"/>
              </a:lnSpc>
              <a:spcBef>
                <a:spcPts val="440"/>
              </a:spcBef>
              <a:spcAft>
                <a:spcPts val="0"/>
              </a:spcAft>
              <a:buSzPts val="2080"/>
              <a:buFont typeface="Noto Sans Symbols"/>
              <a:buChar char="❖"/>
            </a:pPr>
            <a:r>
              <a:rPr lang="en-US" dirty="0"/>
              <a:t>Instructions and operations are stored at different addresses in memory</a:t>
            </a:r>
            <a:endParaRPr dirty="0"/>
          </a:p>
          <a:p>
            <a:pPr marL="347472" lvl="0" indent="-215392" algn="l" rtl="0">
              <a:lnSpc>
                <a:spcPct val="110000"/>
              </a:lnSpc>
              <a:spcBef>
                <a:spcPts val="440"/>
              </a:spcBef>
              <a:spcAft>
                <a:spcPts val="0"/>
              </a:spcAft>
              <a:buSzPts val="2080"/>
              <a:buFont typeface="Noto Sans Symbols"/>
              <a:buNone/>
            </a:pPr>
            <a:endParaRPr sz="1200" dirty="0"/>
          </a:p>
          <a:p>
            <a:pPr marL="347472" lvl="0" indent="-347472" algn="l" rtl="0">
              <a:lnSpc>
                <a:spcPct val="110000"/>
              </a:lnSpc>
              <a:spcBef>
                <a:spcPts val="440"/>
              </a:spcBef>
              <a:spcAft>
                <a:spcPts val="0"/>
              </a:spcAft>
              <a:buSzPts val="2080"/>
              <a:buFont typeface="Noto Sans Symbols"/>
              <a:buChar char="❖"/>
            </a:pPr>
            <a:r>
              <a:rPr lang="en-US" dirty="0"/>
              <a:t>Program Counter in the CPU keeps track of which address contains the instruction that should be executed next</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329" name="Google Shape;329;p2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23</a:t>
            </a:fld>
            <a:endParaRPr/>
          </a:p>
        </p:txBody>
      </p:sp>
      <p:grpSp>
        <p:nvGrpSpPr>
          <p:cNvPr id="14" name="Group 13">
            <a:extLst>
              <a:ext uri="{FF2B5EF4-FFF2-40B4-BE49-F238E27FC236}">
                <a16:creationId xmlns:a16="http://schemas.microsoft.com/office/drawing/2014/main" id="{89CCD8F0-F927-6C57-0B6A-F0B23641A539}"/>
              </a:ext>
            </a:extLst>
          </p:cNvPr>
          <p:cNvGrpSpPr/>
          <p:nvPr/>
        </p:nvGrpSpPr>
        <p:grpSpPr>
          <a:xfrm>
            <a:off x="2532159" y="4263670"/>
            <a:ext cx="4055700" cy="2464509"/>
            <a:chOff x="2307000" y="3959487"/>
            <a:chExt cx="4530000" cy="2752725"/>
          </a:xfrm>
        </p:grpSpPr>
        <p:sp>
          <p:nvSpPr>
            <p:cNvPr id="8" name="Google Shape;240;p55">
              <a:extLst>
                <a:ext uri="{FF2B5EF4-FFF2-40B4-BE49-F238E27FC236}">
                  <a16:creationId xmlns:a16="http://schemas.microsoft.com/office/drawing/2014/main" id="{44950A07-9A9C-925D-8708-3298754B2A2C}"/>
                </a:ext>
              </a:extLst>
            </p:cNvPr>
            <p:cNvSpPr/>
            <p:nvPr/>
          </p:nvSpPr>
          <p:spPr>
            <a:xfrm>
              <a:off x="2307000" y="3959487"/>
              <a:ext cx="4530000" cy="2752725"/>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COMPUTER</a:t>
              </a:r>
              <a:endParaRPr sz="2000" b="1" i="0" u="none" strike="noStrike" cap="none">
                <a:solidFill>
                  <a:srgbClr val="000000"/>
                </a:solidFill>
                <a:latin typeface="Calibri"/>
                <a:ea typeface="Calibri"/>
                <a:cs typeface="Calibri"/>
                <a:sym typeface="Calibri"/>
              </a:endParaRPr>
            </a:p>
          </p:txBody>
        </p:sp>
        <p:sp>
          <p:nvSpPr>
            <p:cNvPr id="9" name="Google Shape;241;p55">
              <a:extLst>
                <a:ext uri="{FF2B5EF4-FFF2-40B4-BE49-F238E27FC236}">
                  <a16:creationId xmlns:a16="http://schemas.microsoft.com/office/drawing/2014/main" id="{4EE73ADA-2370-EE5E-22F2-65E2050B47B4}"/>
                </a:ext>
              </a:extLst>
            </p:cNvPr>
            <p:cNvSpPr/>
            <p:nvPr/>
          </p:nvSpPr>
          <p:spPr>
            <a:xfrm>
              <a:off x="2481130" y="4632737"/>
              <a:ext cx="1649400" cy="1920463"/>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dirty="0">
                  <a:solidFill>
                    <a:srgbClr val="000000"/>
                  </a:solidFill>
                  <a:latin typeface="Calibri"/>
                  <a:ea typeface="Calibri"/>
                  <a:cs typeface="Calibri"/>
                  <a:sym typeface="Calibri"/>
                </a:rPr>
                <a:t>MEMORY</a:t>
              </a:r>
            </a:p>
            <a:p>
              <a:pPr marL="0" marR="0" lvl="0" indent="0" algn="ctr" rtl="0">
                <a:lnSpc>
                  <a:spcPct val="100000"/>
                </a:lnSpc>
                <a:spcBef>
                  <a:spcPts val="1000"/>
                </a:spcBef>
                <a:spcAft>
                  <a:spcPts val="0"/>
                </a:spcAft>
                <a:buClr>
                  <a:srgbClr val="000000"/>
                </a:buClr>
                <a:buSzPts val="2000"/>
                <a:buFont typeface="Arial"/>
                <a:buNone/>
              </a:pPr>
              <a:endParaRPr lang="en-US" sz="400" b="1" i="0" u="none" strike="noStrike" cap="none" dirty="0">
                <a:solidFill>
                  <a:srgbClr val="000000"/>
                </a:solidFill>
                <a:latin typeface="Calibri"/>
                <a:ea typeface="Calibri"/>
                <a:cs typeface="Calibri"/>
                <a:sym typeface="Calibri"/>
              </a:endParaRPr>
            </a:p>
            <a:p>
              <a:pPr marL="0" marR="0" lvl="0" indent="0" algn="ctr" rtl="0">
                <a:lnSpc>
                  <a:spcPct val="100000"/>
                </a:lnSpc>
                <a:spcBef>
                  <a:spcPts val="1000"/>
                </a:spcBef>
                <a:spcAft>
                  <a:spcPts val="0"/>
                </a:spcAft>
                <a:buClr>
                  <a:srgbClr val="000000"/>
                </a:buClr>
                <a:buSzPts val="2000"/>
                <a:buFont typeface="Arial"/>
                <a:buNone/>
              </a:pPr>
              <a:r>
                <a:rPr lang="en-US" sz="1600" b="1" dirty="0">
                  <a:latin typeface="Calibri"/>
                  <a:ea typeface="Calibri"/>
                  <a:cs typeface="Calibri"/>
                  <a:sym typeface="Calibri"/>
                </a:rPr>
                <a:t>Data and instructions</a:t>
              </a:r>
              <a:endParaRPr sz="1600" b="1" i="0" u="none" strike="noStrike" cap="none" dirty="0">
                <a:solidFill>
                  <a:srgbClr val="000000"/>
                </a:solidFill>
                <a:latin typeface="Calibri"/>
                <a:ea typeface="Calibri"/>
                <a:cs typeface="Calibri"/>
                <a:sym typeface="Calibri"/>
              </a:endParaRPr>
            </a:p>
          </p:txBody>
        </p:sp>
        <p:sp>
          <p:nvSpPr>
            <p:cNvPr id="10" name="Google Shape;244;p55">
              <a:extLst>
                <a:ext uri="{FF2B5EF4-FFF2-40B4-BE49-F238E27FC236}">
                  <a16:creationId xmlns:a16="http://schemas.microsoft.com/office/drawing/2014/main" id="{499C48E1-5C95-9265-809F-60DBCA2BF138}"/>
                </a:ext>
              </a:extLst>
            </p:cNvPr>
            <p:cNvSpPr/>
            <p:nvPr/>
          </p:nvSpPr>
          <p:spPr>
            <a:xfrm>
              <a:off x="4564055" y="4632737"/>
              <a:ext cx="2091300" cy="1920463"/>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11" name="Google Shape;245;p55">
              <a:extLst>
                <a:ext uri="{FF2B5EF4-FFF2-40B4-BE49-F238E27FC236}">
                  <a16:creationId xmlns:a16="http://schemas.microsoft.com/office/drawing/2014/main" id="{689D040F-9B06-DC9F-1149-DD9512A27DBE}"/>
                </a:ext>
              </a:extLst>
            </p:cNvPr>
            <p:cNvSpPr/>
            <p:nvPr/>
          </p:nvSpPr>
          <p:spPr>
            <a:xfrm>
              <a:off x="4741005" y="5484795"/>
              <a:ext cx="1788600" cy="936225"/>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alibri"/>
                  <a:ea typeface="Calibri"/>
                  <a:cs typeface="Calibri"/>
                  <a:sym typeface="Calibri"/>
                </a:rPr>
                <a:t>Program Counter (which line of code should I execute)</a:t>
              </a:r>
              <a:endParaRPr sz="1400" b="1" i="0" u="none" strike="noStrike" cap="none" dirty="0">
                <a:solidFill>
                  <a:srgbClr val="000000"/>
                </a:solidFill>
                <a:latin typeface="Calibri"/>
                <a:ea typeface="Calibri"/>
                <a:cs typeface="Calibri"/>
                <a:sym typeface="Calibri"/>
              </a:endParaRPr>
            </a:p>
          </p:txBody>
        </p:sp>
        <p:sp>
          <p:nvSpPr>
            <p:cNvPr id="12" name="Google Shape;250;p55">
              <a:extLst>
                <a:ext uri="{FF2B5EF4-FFF2-40B4-BE49-F238E27FC236}">
                  <a16:creationId xmlns:a16="http://schemas.microsoft.com/office/drawing/2014/main" id="{92CE874C-B47F-F9BF-53B9-04DCBBEEA4F5}"/>
                </a:ext>
              </a:extLst>
            </p:cNvPr>
            <p:cNvSpPr/>
            <p:nvPr/>
          </p:nvSpPr>
          <p:spPr>
            <a:xfrm rot="10800000">
              <a:off x="3991055" y="5589637"/>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251;p55">
              <a:extLst>
                <a:ext uri="{FF2B5EF4-FFF2-40B4-BE49-F238E27FC236}">
                  <a16:creationId xmlns:a16="http://schemas.microsoft.com/office/drawing/2014/main" id="{3B6B4001-0C3C-0C35-DAA5-864A5FA185AE}"/>
                </a:ext>
              </a:extLst>
            </p:cNvPr>
            <p:cNvSpPr/>
            <p:nvPr/>
          </p:nvSpPr>
          <p:spPr>
            <a:xfrm>
              <a:off x="4130530" y="5114962"/>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Google Shape;451;p4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Program Counter (PC)</a:t>
            </a:r>
            <a:endParaRPr/>
          </a:p>
        </p:txBody>
      </p:sp>
      <p:sp>
        <p:nvSpPr>
          <p:cNvPr id="452" name="Google Shape;452;p48"/>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Keeps track of what instruction we are executing</a:t>
            </a:r>
            <a:endParaRPr/>
          </a:p>
          <a:p>
            <a:pPr marL="640080" lvl="1" indent="-283464" algn="l" rtl="0">
              <a:lnSpc>
                <a:spcPct val="110000"/>
              </a:lnSpc>
              <a:spcBef>
                <a:spcPts val="24"/>
              </a:spcBef>
              <a:spcAft>
                <a:spcPts val="0"/>
              </a:spcAft>
              <a:buSzPts val="2420"/>
              <a:buChar char="▪"/>
            </a:pPr>
            <a:r>
              <a:rPr lang="en-US"/>
              <a:t>If the PC outputs 24, on the next clock cycle the computer runs the instruction at address 24 in the code segment</a:t>
            </a:r>
            <a:endParaRPr/>
          </a:p>
          <a:p>
            <a:pPr marL="347472" lvl="0" indent="-215392" algn="l" rtl="0">
              <a:lnSpc>
                <a:spcPct val="110000"/>
              </a:lnSpc>
              <a:spcBef>
                <a:spcPts val="440"/>
              </a:spcBef>
              <a:spcAft>
                <a:spcPts val="0"/>
              </a:spcAft>
              <a:buSzPts val="2080"/>
              <a:buFont typeface="Noto Sans Symbols"/>
              <a:buNone/>
            </a:pPr>
            <a:endParaRPr/>
          </a:p>
        </p:txBody>
      </p:sp>
      <p:sp>
        <p:nvSpPr>
          <p:cNvPr id="453" name="Google Shape;453;p4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24</a:t>
            </a:fld>
            <a:endParaRPr/>
          </a:p>
        </p:txBody>
      </p:sp>
      <p:sp>
        <p:nvSpPr>
          <p:cNvPr id="471" name="Google Shape;471;p48"/>
          <p:cNvSpPr/>
          <p:nvPr/>
        </p:nvSpPr>
        <p:spPr>
          <a:xfrm>
            <a:off x="357018" y="3455915"/>
            <a:ext cx="2756992" cy="1088389"/>
          </a:xfrm>
          <a:prstGeom prst="wedgeRectCallout">
            <a:avLst>
              <a:gd name="adj1" fmla="val 55734"/>
              <a:gd name="adj2" fmla="val 79455"/>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dirty="0">
                <a:solidFill>
                  <a:schemeClr val="lt1"/>
                </a:solidFill>
                <a:latin typeface="Calibri"/>
                <a:ea typeface="Calibri"/>
                <a:cs typeface="Calibri"/>
                <a:sym typeface="Calibri"/>
              </a:rPr>
              <a:t>N</a:t>
            </a:r>
            <a:r>
              <a:rPr lang="en-US" sz="2000" b="0" i="0" u="none" strike="noStrike" cap="none" dirty="0">
                <a:solidFill>
                  <a:schemeClr val="lt1"/>
                </a:solidFill>
                <a:latin typeface="Calibri"/>
                <a:ea typeface="Calibri"/>
                <a:cs typeface="Calibri"/>
                <a:sym typeface="Calibri"/>
              </a:rPr>
              <a:t>ext cycle, replace counter value with </a:t>
            </a:r>
            <a:r>
              <a:rPr lang="en-US" sz="2000" b="1" i="0" u="none" strike="noStrike" cap="none" dirty="0">
                <a:solidFill>
                  <a:schemeClr val="lt1"/>
                </a:solidFill>
                <a:latin typeface="Consolas"/>
                <a:ea typeface="Consolas"/>
                <a:cs typeface="Consolas"/>
                <a:sym typeface="Consolas"/>
              </a:rPr>
              <a:t>in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en-US" sz="2000" b="1" i="1" u="none" strike="noStrike" cap="none" dirty="0">
                <a:solidFill>
                  <a:schemeClr val="lt1"/>
                </a:solidFill>
                <a:latin typeface="Calibri"/>
                <a:ea typeface="Calibri"/>
                <a:cs typeface="Calibri"/>
                <a:sym typeface="Calibri"/>
              </a:rPr>
              <a:t>(</a:t>
            </a:r>
            <a:r>
              <a:rPr lang="en-US" sz="2000" b="1" i="1" dirty="0">
                <a:solidFill>
                  <a:schemeClr val="lt1"/>
                </a:solidFill>
                <a:latin typeface="Calibri"/>
                <a:ea typeface="Calibri"/>
                <a:cs typeface="Calibri"/>
                <a:sym typeface="Calibri"/>
              </a:rPr>
              <a:t>E.g</a:t>
            </a:r>
            <a:r>
              <a:rPr lang="en-US" sz="2000" b="1" i="1" u="none" strike="noStrike" cap="none" dirty="0">
                <a:solidFill>
                  <a:schemeClr val="lt1"/>
                </a:solidFill>
                <a:latin typeface="Calibri"/>
                <a:ea typeface="Calibri"/>
                <a:cs typeface="Calibri"/>
                <a:sym typeface="Calibri"/>
              </a:rPr>
              <a:t>., method calls)</a:t>
            </a:r>
            <a:endParaRPr sz="1400" b="0" i="0" u="none" strike="noStrike" cap="none" dirty="0">
              <a:solidFill>
                <a:srgbClr val="000000"/>
              </a:solidFill>
              <a:latin typeface="Arial"/>
              <a:ea typeface="Arial"/>
              <a:cs typeface="Arial"/>
              <a:sym typeface="Arial"/>
            </a:endParaRPr>
          </a:p>
        </p:txBody>
      </p:sp>
      <p:sp>
        <p:nvSpPr>
          <p:cNvPr id="472" name="Google Shape;472;p48"/>
          <p:cNvSpPr/>
          <p:nvPr/>
        </p:nvSpPr>
        <p:spPr>
          <a:xfrm>
            <a:off x="3178350" y="3455915"/>
            <a:ext cx="2756992" cy="1088389"/>
          </a:xfrm>
          <a:prstGeom prst="wedgeRectCallout">
            <a:avLst>
              <a:gd name="adj1" fmla="val 1619"/>
              <a:gd name="adj2" fmla="val 79191"/>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dirty="0">
                <a:solidFill>
                  <a:schemeClr val="lt1"/>
                </a:solidFill>
                <a:latin typeface="Calibri"/>
                <a:ea typeface="Calibri"/>
                <a:cs typeface="Calibri"/>
                <a:sym typeface="Calibri"/>
              </a:rPr>
              <a:t>N</a:t>
            </a:r>
            <a:r>
              <a:rPr lang="en-US" sz="2000" b="0" i="0" u="none" strike="noStrike" cap="none" dirty="0">
                <a:solidFill>
                  <a:schemeClr val="lt1"/>
                </a:solidFill>
                <a:latin typeface="Calibri"/>
                <a:ea typeface="Calibri"/>
                <a:cs typeface="Calibri"/>
                <a:sym typeface="Calibri"/>
              </a:rPr>
              <a:t>ext cycle, add 1 to counter value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en-US" sz="2000" b="1" i="1" u="none" strike="noStrike" cap="none" dirty="0">
                <a:solidFill>
                  <a:schemeClr val="lt1"/>
                </a:solidFill>
                <a:latin typeface="Calibri"/>
                <a:ea typeface="Calibri"/>
                <a:cs typeface="Calibri"/>
                <a:sym typeface="Calibri"/>
              </a:rPr>
              <a:t>(</a:t>
            </a:r>
            <a:r>
              <a:rPr lang="en-US" sz="2000" b="1" i="1" dirty="0">
                <a:solidFill>
                  <a:schemeClr val="lt1"/>
                </a:solidFill>
                <a:latin typeface="Calibri"/>
                <a:ea typeface="Calibri"/>
                <a:cs typeface="Calibri"/>
                <a:sym typeface="Calibri"/>
              </a:rPr>
              <a:t>E.g.,</a:t>
            </a:r>
            <a:r>
              <a:rPr lang="en-US" sz="2000" b="1" i="1" u="none" strike="noStrike" cap="none" dirty="0">
                <a:solidFill>
                  <a:schemeClr val="lt1"/>
                </a:solidFill>
                <a:latin typeface="Calibri"/>
                <a:ea typeface="Calibri"/>
                <a:cs typeface="Calibri"/>
                <a:sym typeface="Calibri"/>
              </a:rPr>
              <a:t> normal operation)</a:t>
            </a:r>
            <a:endParaRPr sz="2000" b="1" i="1" u="none" strike="noStrike" cap="none" dirty="0">
              <a:solidFill>
                <a:schemeClr val="lt1"/>
              </a:solidFill>
              <a:latin typeface="Consolas"/>
              <a:ea typeface="Consolas"/>
              <a:cs typeface="Consolas"/>
              <a:sym typeface="Consolas"/>
            </a:endParaRPr>
          </a:p>
        </p:txBody>
      </p:sp>
      <p:sp>
        <p:nvSpPr>
          <p:cNvPr id="473" name="Google Shape;473;p48"/>
          <p:cNvSpPr/>
          <p:nvPr/>
        </p:nvSpPr>
        <p:spPr>
          <a:xfrm>
            <a:off x="6006008" y="3455915"/>
            <a:ext cx="2756992" cy="1088389"/>
          </a:xfrm>
          <a:prstGeom prst="wedgeRectCallout">
            <a:avLst>
              <a:gd name="adj1" fmla="val -54009"/>
              <a:gd name="adj2" fmla="val 82948"/>
            </a:avLst>
          </a:prstGeom>
          <a:solidFill>
            <a:srgbClr val="FFAB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dirty="0">
                <a:solidFill>
                  <a:schemeClr val="lt1"/>
                </a:solidFill>
                <a:latin typeface="Calibri"/>
                <a:ea typeface="Calibri"/>
                <a:cs typeface="Calibri"/>
                <a:sym typeface="Calibri"/>
              </a:rPr>
              <a:t>N</a:t>
            </a:r>
            <a:r>
              <a:rPr lang="en-US" sz="2000" b="0" i="0" u="none" strike="noStrike" cap="none" dirty="0">
                <a:solidFill>
                  <a:schemeClr val="lt1"/>
                </a:solidFill>
                <a:latin typeface="Calibri"/>
                <a:ea typeface="Calibri"/>
                <a:cs typeface="Calibri"/>
                <a:sym typeface="Calibri"/>
              </a:rPr>
              <a:t>ext cycle, set counter to 0</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en-US" sz="2000" b="1" i="1" u="none" strike="noStrike" cap="none" dirty="0">
                <a:solidFill>
                  <a:schemeClr val="lt1"/>
                </a:solidFill>
                <a:latin typeface="Calibri"/>
                <a:ea typeface="Calibri"/>
                <a:cs typeface="Calibri"/>
                <a:sym typeface="Calibri"/>
              </a:rPr>
              <a:t>(</a:t>
            </a:r>
            <a:r>
              <a:rPr lang="en-US" sz="2000" b="1" i="1" dirty="0">
                <a:solidFill>
                  <a:schemeClr val="lt1"/>
                </a:solidFill>
                <a:latin typeface="Calibri"/>
                <a:ea typeface="Calibri"/>
                <a:cs typeface="Calibri"/>
                <a:sym typeface="Calibri"/>
              </a:rPr>
              <a:t>E.g.,</a:t>
            </a:r>
            <a:r>
              <a:rPr lang="en-US" sz="2000" b="1" i="1" u="none" strike="noStrike" cap="none" dirty="0">
                <a:solidFill>
                  <a:schemeClr val="lt1"/>
                </a:solidFill>
                <a:latin typeface="Calibri"/>
                <a:ea typeface="Calibri"/>
                <a:cs typeface="Calibri"/>
                <a:sym typeface="Calibri"/>
              </a:rPr>
              <a:t> program start)</a:t>
            </a:r>
            <a:endParaRPr sz="2000" b="1" i="1" u="none" strike="noStrike" cap="none" dirty="0">
              <a:solidFill>
                <a:schemeClr val="lt1"/>
              </a:solidFill>
              <a:latin typeface="Consolas"/>
              <a:ea typeface="Consolas"/>
              <a:cs typeface="Consolas"/>
              <a:sym typeface="Consolas"/>
            </a:endParaRPr>
          </a:p>
        </p:txBody>
      </p:sp>
      <p:grpSp>
        <p:nvGrpSpPr>
          <p:cNvPr id="2" name="Google Shape;338;p21">
            <a:extLst>
              <a:ext uri="{FF2B5EF4-FFF2-40B4-BE49-F238E27FC236}">
                <a16:creationId xmlns:a16="http://schemas.microsoft.com/office/drawing/2014/main" id="{0DC91FA4-A7F5-B0E3-8742-0E97EFB2E66B}"/>
              </a:ext>
            </a:extLst>
          </p:cNvPr>
          <p:cNvGrpSpPr/>
          <p:nvPr/>
        </p:nvGrpSpPr>
        <p:grpSpPr>
          <a:xfrm>
            <a:off x="1619199" y="4825172"/>
            <a:ext cx="5898126" cy="1767478"/>
            <a:chOff x="1619199" y="4825172"/>
            <a:chExt cx="5898126" cy="1767478"/>
          </a:xfrm>
        </p:grpSpPr>
        <p:sp>
          <p:nvSpPr>
            <p:cNvPr id="3" name="Google Shape;339;p21">
              <a:extLst>
                <a:ext uri="{FF2B5EF4-FFF2-40B4-BE49-F238E27FC236}">
                  <a16:creationId xmlns:a16="http://schemas.microsoft.com/office/drawing/2014/main" id="{18D09615-273D-8E39-B3BB-6261A5D84262}"/>
                </a:ext>
              </a:extLst>
            </p:cNvPr>
            <p:cNvSpPr/>
            <p:nvPr/>
          </p:nvSpPr>
          <p:spPr>
            <a:xfrm>
              <a:off x="2414329" y="5571022"/>
              <a:ext cx="4315341" cy="1021628"/>
            </a:xfrm>
            <a:prstGeom prst="rect">
              <a:avLst/>
            </a:prstGeom>
            <a:solidFill>
              <a:srgbClr val="F2F2F2"/>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3200"/>
                <a:buFont typeface="Arial"/>
                <a:buNone/>
              </a:pPr>
              <a:r>
                <a:rPr lang="en-US" sz="3200" b="1" i="0" u="none" strike="noStrike" cap="none">
                  <a:solidFill>
                    <a:schemeClr val="dk1"/>
                  </a:solidFill>
                  <a:latin typeface="Calibri"/>
                  <a:ea typeface="Calibri"/>
                  <a:cs typeface="Calibri"/>
                  <a:sym typeface="Calibri"/>
                </a:rPr>
                <a:t>PC</a:t>
              </a:r>
              <a:endParaRPr sz="2000" b="1" i="0" u="none" strike="noStrike" cap="none">
                <a:solidFill>
                  <a:schemeClr val="dk1"/>
                </a:solidFill>
                <a:latin typeface="Calibri"/>
                <a:ea typeface="Calibri"/>
                <a:cs typeface="Calibri"/>
                <a:sym typeface="Calibri"/>
              </a:endParaRPr>
            </a:p>
          </p:txBody>
        </p:sp>
        <p:sp>
          <p:nvSpPr>
            <p:cNvPr id="4" name="Google Shape;340;p21">
              <a:extLst>
                <a:ext uri="{FF2B5EF4-FFF2-40B4-BE49-F238E27FC236}">
                  <a16:creationId xmlns:a16="http://schemas.microsoft.com/office/drawing/2014/main" id="{D19AB809-E5DC-1FF3-6AEF-E0E1CF1C84BA}"/>
                </a:ext>
              </a:extLst>
            </p:cNvPr>
            <p:cNvSpPr/>
            <p:nvPr/>
          </p:nvSpPr>
          <p:spPr>
            <a:xfrm>
              <a:off x="4445523" y="6362971"/>
              <a:ext cx="252952" cy="218062"/>
            </a:xfrm>
            <a:prstGeom prst="triangle">
              <a:avLst>
                <a:gd name="adj" fmla="val 50000"/>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5" name="Google Shape;341;p21">
              <a:extLst>
                <a:ext uri="{FF2B5EF4-FFF2-40B4-BE49-F238E27FC236}">
                  <a16:creationId xmlns:a16="http://schemas.microsoft.com/office/drawing/2014/main" id="{4ABBE4EB-1BD2-EB27-95D5-B4CF86432F11}"/>
                </a:ext>
              </a:extLst>
            </p:cNvPr>
            <p:cNvCxnSpPr/>
            <p:nvPr/>
          </p:nvCxnSpPr>
          <p:spPr>
            <a:xfrm rot="10800000">
              <a:off x="3296378" y="5203763"/>
              <a:ext cx="0" cy="365688"/>
            </a:xfrm>
            <a:prstGeom prst="straightConnector1">
              <a:avLst/>
            </a:prstGeom>
            <a:noFill/>
            <a:ln w="28575" cap="flat" cmpd="sng">
              <a:solidFill>
                <a:schemeClr val="dk1"/>
              </a:solidFill>
              <a:prstDash val="solid"/>
              <a:round/>
              <a:headEnd type="triangle" w="med" len="med"/>
              <a:tailEnd type="none" w="sm" len="sm"/>
            </a:ln>
          </p:spPr>
        </p:cxnSp>
        <p:sp>
          <p:nvSpPr>
            <p:cNvPr id="6" name="Google Shape;342;p21">
              <a:extLst>
                <a:ext uri="{FF2B5EF4-FFF2-40B4-BE49-F238E27FC236}">
                  <a16:creationId xmlns:a16="http://schemas.microsoft.com/office/drawing/2014/main" id="{7021181C-46EA-A2B2-9B67-C207F3BCA5D1}"/>
                </a:ext>
              </a:extLst>
            </p:cNvPr>
            <p:cNvSpPr txBox="1"/>
            <p:nvPr/>
          </p:nvSpPr>
          <p:spPr>
            <a:xfrm>
              <a:off x="2902550" y="482517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load</a:t>
              </a:r>
              <a:endParaRPr sz="1400" b="1" i="0" u="none" strike="noStrike" cap="none">
                <a:solidFill>
                  <a:srgbClr val="000000"/>
                </a:solidFill>
                <a:latin typeface="Courier New"/>
                <a:ea typeface="Courier New"/>
                <a:cs typeface="Courier New"/>
                <a:sym typeface="Courier New"/>
              </a:endParaRPr>
            </a:p>
          </p:txBody>
        </p:sp>
        <p:cxnSp>
          <p:nvCxnSpPr>
            <p:cNvPr id="7" name="Google Shape;343;p21">
              <a:extLst>
                <a:ext uri="{FF2B5EF4-FFF2-40B4-BE49-F238E27FC236}">
                  <a16:creationId xmlns:a16="http://schemas.microsoft.com/office/drawing/2014/main" id="{7773BEF8-0528-35B1-ED2E-3DB62F664E7D}"/>
                </a:ext>
              </a:extLst>
            </p:cNvPr>
            <p:cNvCxnSpPr/>
            <p:nvPr/>
          </p:nvCxnSpPr>
          <p:spPr>
            <a:xfrm rot="10800000">
              <a:off x="1657554" y="6096262"/>
              <a:ext cx="749300" cy="0"/>
            </a:xfrm>
            <a:prstGeom prst="straightConnector1">
              <a:avLst/>
            </a:prstGeom>
            <a:noFill/>
            <a:ln w="28575" cap="flat" cmpd="sng">
              <a:solidFill>
                <a:schemeClr val="dk1"/>
              </a:solidFill>
              <a:prstDash val="solid"/>
              <a:round/>
              <a:headEnd type="triangle" w="med" len="med"/>
              <a:tailEnd type="none" w="sm" len="sm"/>
            </a:ln>
          </p:spPr>
        </p:cxnSp>
        <p:sp>
          <p:nvSpPr>
            <p:cNvPr id="8" name="Google Shape;344;p21">
              <a:extLst>
                <a:ext uri="{FF2B5EF4-FFF2-40B4-BE49-F238E27FC236}">
                  <a16:creationId xmlns:a16="http://schemas.microsoft.com/office/drawing/2014/main" id="{6D3E4606-A6D7-0EA2-E827-F3AA76919B10}"/>
                </a:ext>
              </a:extLst>
            </p:cNvPr>
            <p:cNvSpPr txBox="1"/>
            <p:nvPr/>
          </p:nvSpPr>
          <p:spPr>
            <a:xfrm>
              <a:off x="1619199" y="557102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in</a:t>
              </a:r>
              <a:endParaRPr sz="1400" b="1" i="0" u="none" strike="noStrike" cap="none">
                <a:solidFill>
                  <a:srgbClr val="000000"/>
                </a:solidFill>
                <a:latin typeface="Courier New"/>
                <a:ea typeface="Courier New"/>
                <a:cs typeface="Courier New"/>
                <a:sym typeface="Courier New"/>
              </a:endParaRPr>
            </a:p>
          </p:txBody>
        </p:sp>
        <p:cxnSp>
          <p:nvCxnSpPr>
            <p:cNvPr id="9" name="Google Shape;345;p21">
              <a:extLst>
                <a:ext uri="{FF2B5EF4-FFF2-40B4-BE49-F238E27FC236}">
                  <a16:creationId xmlns:a16="http://schemas.microsoft.com/office/drawing/2014/main" id="{3C57DDE7-7884-0447-B9F7-0E5F05B6F0FE}"/>
                </a:ext>
              </a:extLst>
            </p:cNvPr>
            <p:cNvCxnSpPr/>
            <p:nvPr/>
          </p:nvCxnSpPr>
          <p:spPr>
            <a:xfrm rot="10800000" flipH="1">
              <a:off x="1932176" y="5996234"/>
              <a:ext cx="200055" cy="200055"/>
            </a:xfrm>
            <a:prstGeom prst="straightConnector1">
              <a:avLst/>
            </a:prstGeom>
            <a:noFill/>
            <a:ln w="28575" cap="flat" cmpd="sng">
              <a:solidFill>
                <a:schemeClr val="dk1"/>
              </a:solidFill>
              <a:prstDash val="solid"/>
              <a:round/>
              <a:headEnd type="none" w="sm" len="sm"/>
              <a:tailEnd type="none" w="sm" len="sm"/>
            </a:ln>
          </p:spPr>
        </p:cxnSp>
        <p:sp>
          <p:nvSpPr>
            <p:cNvPr id="10" name="Google Shape;346;p21">
              <a:extLst>
                <a:ext uri="{FF2B5EF4-FFF2-40B4-BE49-F238E27FC236}">
                  <a16:creationId xmlns:a16="http://schemas.microsoft.com/office/drawing/2014/main" id="{D28EF5EE-6761-4DC0-3728-7C83EEF009BB}"/>
                </a:ext>
              </a:extLst>
            </p:cNvPr>
            <p:cNvSpPr txBox="1"/>
            <p:nvPr/>
          </p:nvSpPr>
          <p:spPr>
            <a:xfrm>
              <a:off x="1815725" y="6172042"/>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cxnSp>
          <p:nvCxnSpPr>
            <p:cNvPr id="11" name="Google Shape;347;p21">
              <a:extLst>
                <a:ext uri="{FF2B5EF4-FFF2-40B4-BE49-F238E27FC236}">
                  <a16:creationId xmlns:a16="http://schemas.microsoft.com/office/drawing/2014/main" id="{62490125-FF54-81BD-E281-A2B80A5C3773}"/>
                </a:ext>
              </a:extLst>
            </p:cNvPr>
            <p:cNvCxnSpPr/>
            <p:nvPr/>
          </p:nvCxnSpPr>
          <p:spPr>
            <a:xfrm rot="10800000">
              <a:off x="6768025" y="6088445"/>
              <a:ext cx="749300" cy="0"/>
            </a:xfrm>
            <a:prstGeom prst="straightConnector1">
              <a:avLst/>
            </a:prstGeom>
            <a:noFill/>
            <a:ln w="28575" cap="flat" cmpd="sng">
              <a:solidFill>
                <a:schemeClr val="dk1"/>
              </a:solidFill>
              <a:prstDash val="solid"/>
              <a:round/>
              <a:headEnd type="triangle" w="med" len="med"/>
              <a:tailEnd type="none" w="sm" len="sm"/>
            </a:ln>
          </p:spPr>
        </p:cxnSp>
        <p:sp>
          <p:nvSpPr>
            <p:cNvPr id="12" name="Google Shape;348;p21">
              <a:extLst>
                <a:ext uri="{FF2B5EF4-FFF2-40B4-BE49-F238E27FC236}">
                  <a16:creationId xmlns:a16="http://schemas.microsoft.com/office/drawing/2014/main" id="{17125F57-F48B-0611-2633-D676BBA411E3}"/>
                </a:ext>
              </a:extLst>
            </p:cNvPr>
            <p:cNvSpPr txBox="1"/>
            <p:nvPr/>
          </p:nvSpPr>
          <p:spPr>
            <a:xfrm>
              <a:off x="6729670" y="5563205"/>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out</a:t>
              </a:r>
              <a:endParaRPr sz="1400" b="1" i="0" u="none" strike="noStrike" cap="none">
                <a:solidFill>
                  <a:srgbClr val="000000"/>
                </a:solidFill>
                <a:latin typeface="Courier New"/>
                <a:ea typeface="Courier New"/>
                <a:cs typeface="Courier New"/>
                <a:sym typeface="Courier New"/>
              </a:endParaRPr>
            </a:p>
          </p:txBody>
        </p:sp>
        <p:cxnSp>
          <p:nvCxnSpPr>
            <p:cNvPr id="13" name="Google Shape;349;p21">
              <a:extLst>
                <a:ext uri="{FF2B5EF4-FFF2-40B4-BE49-F238E27FC236}">
                  <a16:creationId xmlns:a16="http://schemas.microsoft.com/office/drawing/2014/main" id="{08F6DD59-71C3-8DB5-20A4-C9220019952E}"/>
                </a:ext>
              </a:extLst>
            </p:cNvPr>
            <p:cNvCxnSpPr/>
            <p:nvPr/>
          </p:nvCxnSpPr>
          <p:spPr>
            <a:xfrm rot="10800000" flipH="1">
              <a:off x="7042647" y="5988417"/>
              <a:ext cx="200055" cy="200055"/>
            </a:xfrm>
            <a:prstGeom prst="straightConnector1">
              <a:avLst/>
            </a:prstGeom>
            <a:noFill/>
            <a:ln w="28575" cap="flat" cmpd="sng">
              <a:solidFill>
                <a:schemeClr val="dk1"/>
              </a:solidFill>
              <a:prstDash val="solid"/>
              <a:round/>
              <a:headEnd type="none" w="sm" len="sm"/>
              <a:tailEnd type="none" w="sm" len="sm"/>
            </a:ln>
          </p:spPr>
        </p:cxnSp>
        <p:sp>
          <p:nvSpPr>
            <p:cNvPr id="14" name="Google Shape;350;p21">
              <a:extLst>
                <a:ext uri="{FF2B5EF4-FFF2-40B4-BE49-F238E27FC236}">
                  <a16:creationId xmlns:a16="http://schemas.microsoft.com/office/drawing/2014/main" id="{C229CE02-BE19-AADF-221D-FDF7AE8B1FA8}"/>
                </a:ext>
              </a:extLst>
            </p:cNvPr>
            <p:cNvSpPr txBox="1"/>
            <p:nvPr/>
          </p:nvSpPr>
          <p:spPr>
            <a:xfrm>
              <a:off x="6926196" y="6164225"/>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cxnSp>
          <p:nvCxnSpPr>
            <p:cNvPr id="15" name="Google Shape;351;p21">
              <a:extLst>
                <a:ext uri="{FF2B5EF4-FFF2-40B4-BE49-F238E27FC236}">
                  <a16:creationId xmlns:a16="http://schemas.microsoft.com/office/drawing/2014/main" id="{283C523F-A2D8-5949-1774-D414B55EF607}"/>
                </a:ext>
              </a:extLst>
            </p:cNvPr>
            <p:cNvCxnSpPr/>
            <p:nvPr/>
          </p:nvCxnSpPr>
          <p:spPr>
            <a:xfrm rot="10800000">
              <a:off x="4572000" y="5203763"/>
              <a:ext cx="0" cy="365688"/>
            </a:xfrm>
            <a:prstGeom prst="straightConnector1">
              <a:avLst/>
            </a:prstGeom>
            <a:noFill/>
            <a:ln w="28575" cap="flat" cmpd="sng">
              <a:solidFill>
                <a:schemeClr val="dk1"/>
              </a:solidFill>
              <a:prstDash val="solid"/>
              <a:round/>
              <a:headEnd type="triangle" w="med" len="med"/>
              <a:tailEnd type="none" w="sm" len="sm"/>
            </a:ln>
          </p:spPr>
        </p:cxnSp>
        <p:sp>
          <p:nvSpPr>
            <p:cNvPr id="16" name="Google Shape;352;p21">
              <a:extLst>
                <a:ext uri="{FF2B5EF4-FFF2-40B4-BE49-F238E27FC236}">
                  <a16:creationId xmlns:a16="http://schemas.microsoft.com/office/drawing/2014/main" id="{4956A5E5-C569-9D23-3B42-1FF32D590084}"/>
                </a:ext>
              </a:extLst>
            </p:cNvPr>
            <p:cNvSpPr txBox="1"/>
            <p:nvPr/>
          </p:nvSpPr>
          <p:spPr>
            <a:xfrm>
              <a:off x="4178172" y="482517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inc</a:t>
              </a:r>
              <a:endParaRPr sz="1800" b="1" i="0" u="none" strike="noStrike" cap="none">
                <a:solidFill>
                  <a:srgbClr val="000000"/>
                </a:solidFill>
                <a:latin typeface="Courier New"/>
                <a:ea typeface="Courier New"/>
                <a:cs typeface="Courier New"/>
                <a:sym typeface="Courier New"/>
              </a:endParaRPr>
            </a:p>
          </p:txBody>
        </p:sp>
        <p:cxnSp>
          <p:nvCxnSpPr>
            <p:cNvPr id="17" name="Google Shape;353;p21">
              <a:extLst>
                <a:ext uri="{FF2B5EF4-FFF2-40B4-BE49-F238E27FC236}">
                  <a16:creationId xmlns:a16="http://schemas.microsoft.com/office/drawing/2014/main" id="{A58C5F58-6164-B9E8-4F1B-C99797C57DE7}"/>
                </a:ext>
              </a:extLst>
            </p:cNvPr>
            <p:cNvCxnSpPr/>
            <p:nvPr/>
          </p:nvCxnSpPr>
          <p:spPr>
            <a:xfrm rot="10800000">
              <a:off x="5847622" y="5213021"/>
              <a:ext cx="0" cy="365688"/>
            </a:xfrm>
            <a:prstGeom prst="straightConnector1">
              <a:avLst/>
            </a:prstGeom>
            <a:noFill/>
            <a:ln w="28575" cap="flat" cmpd="sng">
              <a:solidFill>
                <a:schemeClr val="dk1"/>
              </a:solidFill>
              <a:prstDash val="solid"/>
              <a:round/>
              <a:headEnd type="triangle" w="med" len="med"/>
              <a:tailEnd type="none" w="sm" len="sm"/>
            </a:ln>
          </p:spPr>
        </p:cxnSp>
        <p:sp>
          <p:nvSpPr>
            <p:cNvPr id="18" name="Google Shape;354;p21">
              <a:extLst>
                <a:ext uri="{FF2B5EF4-FFF2-40B4-BE49-F238E27FC236}">
                  <a16:creationId xmlns:a16="http://schemas.microsoft.com/office/drawing/2014/main" id="{4B481AB2-3175-71A1-6EC9-20DAC55D07D0}"/>
                </a:ext>
              </a:extLst>
            </p:cNvPr>
            <p:cNvSpPr txBox="1"/>
            <p:nvPr/>
          </p:nvSpPr>
          <p:spPr>
            <a:xfrm>
              <a:off x="5272519" y="4834431"/>
              <a:ext cx="115020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reset</a:t>
              </a:r>
              <a:endParaRPr sz="1400" b="1" i="0" u="none" strike="noStrike" cap="none">
                <a:solidFill>
                  <a:srgbClr val="000000"/>
                </a:solidFill>
                <a:latin typeface="Courier New"/>
                <a:ea typeface="Courier New"/>
                <a:cs typeface="Courier New"/>
                <a:sym typeface="Courier New"/>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 grpId="0" animBg="1"/>
      <p:bldP spid="472" grpId="0" animBg="1"/>
      <p:bldP spid="47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2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Program Counter (PC)</a:t>
            </a:r>
            <a:endParaRPr/>
          </a:p>
        </p:txBody>
      </p:sp>
      <p:sp>
        <p:nvSpPr>
          <p:cNvPr id="336" name="Google Shape;336;p2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Keeps track of what instruction we are executing</a:t>
            </a:r>
            <a:endParaRPr dirty="0"/>
          </a:p>
          <a:p>
            <a:pPr marL="640080" lvl="1" indent="-283464" algn="l" rtl="0">
              <a:lnSpc>
                <a:spcPct val="110000"/>
              </a:lnSpc>
              <a:spcBef>
                <a:spcPts val="24"/>
              </a:spcBef>
              <a:spcAft>
                <a:spcPts val="0"/>
              </a:spcAft>
              <a:buSzPts val="2420"/>
              <a:buChar char="▪"/>
            </a:pPr>
            <a:r>
              <a:rPr lang="en-US" dirty="0"/>
              <a:t>If the PC outputs 24, on the next clock cycle the computer runs the instruction at address 24 in the code segment</a:t>
            </a:r>
            <a:endParaRPr dirty="0"/>
          </a:p>
          <a:p>
            <a:pPr marL="347472" lvl="0" indent="-347472" algn="l" rtl="0">
              <a:lnSpc>
                <a:spcPct val="110000"/>
              </a:lnSpc>
              <a:spcBef>
                <a:spcPts val="440"/>
              </a:spcBef>
              <a:spcAft>
                <a:spcPts val="0"/>
              </a:spcAft>
              <a:buSzPts val="2080"/>
              <a:buFont typeface="Noto Sans Symbols"/>
              <a:buChar char="❖"/>
            </a:pPr>
            <a:r>
              <a:rPr lang="en-US" dirty="0"/>
              <a:t>Program counter specification:</a:t>
            </a:r>
            <a:endParaRPr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if      (reset[t] == 1) out[t+1] = 0</a:t>
            </a:r>
            <a:endParaRPr sz="2000" dirty="0">
              <a:latin typeface="Courier New"/>
              <a:ea typeface="Courier New"/>
              <a:cs typeface="Courier New"/>
              <a:sym typeface="Courier New"/>
            </a:endParaRPr>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else if (load[t] == 1)  out[t+1] = in[t]</a:t>
            </a:r>
            <a:endParaRPr sz="2000" dirty="0">
              <a:latin typeface="Courier New"/>
              <a:ea typeface="Courier New"/>
              <a:cs typeface="Courier New"/>
              <a:sym typeface="Courier New"/>
            </a:endParaRPr>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else if (</a:t>
            </a:r>
            <a:r>
              <a:rPr lang="en-US" sz="2000" dirty="0" err="1">
                <a:latin typeface="Courier New"/>
                <a:ea typeface="Courier New"/>
                <a:cs typeface="Courier New"/>
                <a:sym typeface="Courier New"/>
              </a:rPr>
              <a:t>inc</a:t>
            </a:r>
            <a:r>
              <a:rPr lang="en-US" sz="2000" dirty="0">
                <a:latin typeface="Courier New"/>
                <a:ea typeface="Courier New"/>
                <a:cs typeface="Courier New"/>
                <a:sym typeface="Courier New"/>
              </a:rPr>
              <a:t>[t] == 1)   out[t+1] = out[t] + 1</a:t>
            </a:r>
            <a:endParaRPr sz="2000" dirty="0">
              <a:latin typeface="Courier New"/>
              <a:ea typeface="Courier New"/>
              <a:cs typeface="Courier New"/>
              <a:sym typeface="Courier New"/>
            </a:endParaRPr>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else                    out[t+1] = out[t]</a:t>
            </a:r>
            <a:endParaRPr sz="2000" dirty="0">
              <a:latin typeface="Courier New"/>
              <a:ea typeface="Courier New"/>
              <a:cs typeface="Courier New"/>
              <a:sym typeface="Courier New"/>
            </a:endParaRPr>
          </a:p>
          <a:p>
            <a:pPr marL="347472" lvl="0" indent="-215392" algn="l" rtl="0">
              <a:lnSpc>
                <a:spcPct val="110000"/>
              </a:lnSpc>
              <a:spcBef>
                <a:spcPts val="440"/>
              </a:spcBef>
              <a:spcAft>
                <a:spcPts val="0"/>
              </a:spcAft>
              <a:buSzPts val="2080"/>
              <a:buFont typeface="Noto Sans Symbols"/>
              <a:buNone/>
            </a:pPr>
            <a:endParaRPr dirty="0"/>
          </a:p>
        </p:txBody>
      </p:sp>
      <p:sp>
        <p:nvSpPr>
          <p:cNvPr id="337" name="Google Shape;337;p2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25</a:t>
            </a:fld>
            <a:endParaRPr/>
          </a:p>
        </p:txBody>
      </p:sp>
      <p:grpSp>
        <p:nvGrpSpPr>
          <p:cNvPr id="338" name="Google Shape;338;p21"/>
          <p:cNvGrpSpPr/>
          <p:nvPr/>
        </p:nvGrpSpPr>
        <p:grpSpPr>
          <a:xfrm>
            <a:off x="1619199" y="4825172"/>
            <a:ext cx="5898126" cy="1767478"/>
            <a:chOff x="1619199" y="4825172"/>
            <a:chExt cx="5898126" cy="1767478"/>
          </a:xfrm>
        </p:grpSpPr>
        <p:sp>
          <p:nvSpPr>
            <p:cNvPr id="339" name="Google Shape;339;p21"/>
            <p:cNvSpPr/>
            <p:nvPr/>
          </p:nvSpPr>
          <p:spPr>
            <a:xfrm>
              <a:off x="2414329" y="5571022"/>
              <a:ext cx="4315341" cy="1021628"/>
            </a:xfrm>
            <a:prstGeom prst="rect">
              <a:avLst/>
            </a:prstGeom>
            <a:solidFill>
              <a:srgbClr val="F2F2F2"/>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3200"/>
                <a:buFont typeface="Arial"/>
                <a:buNone/>
              </a:pPr>
              <a:r>
                <a:rPr lang="en-US" sz="3200" b="1" i="0" u="none" strike="noStrike" cap="none">
                  <a:solidFill>
                    <a:schemeClr val="dk1"/>
                  </a:solidFill>
                  <a:latin typeface="Calibri"/>
                  <a:ea typeface="Calibri"/>
                  <a:cs typeface="Calibri"/>
                  <a:sym typeface="Calibri"/>
                </a:rPr>
                <a:t>PC</a:t>
              </a:r>
              <a:endParaRPr sz="2000" b="1" i="0" u="none" strike="noStrike" cap="none">
                <a:solidFill>
                  <a:schemeClr val="dk1"/>
                </a:solidFill>
                <a:latin typeface="Calibri"/>
                <a:ea typeface="Calibri"/>
                <a:cs typeface="Calibri"/>
                <a:sym typeface="Calibri"/>
              </a:endParaRPr>
            </a:p>
          </p:txBody>
        </p:sp>
        <p:sp>
          <p:nvSpPr>
            <p:cNvPr id="340" name="Google Shape;340;p21"/>
            <p:cNvSpPr/>
            <p:nvPr/>
          </p:nvSpPr>
          <p:spPr>
            <a:xfrm>
              <a:off x="4445523" y="6362971"/>
              <a:ext cx="252952" cy="218062"/>
            </a:xfrm>
            <a:prstGeom prst="triangle">
              <a:avLst>
                <a:gd name="adj" fmla="val 50000"/>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341" name="Google Shape;341;p21"/>
            <p:cNvCxnSpPr/>
            <p:nvPr/>
          </p:nvCxnSpPr>
          <p:spPr>
            <a:xfrm rot="10800000">
              <a:off x="3296378" y="5203763"/>
              <a:ext cx="0" cy="365688"/>
            </a:xfrm>
            <a:prstGeom prst="straightConnector1">
              <a:avLst/>
            </a:prstGeom>
            <a:noFill/>
            <a:ln w="28575" cap="flat" cmpd="sng">
              <a:solidFill>
                <a:schemeClr val="dk1"/>
              </a:solidFill>
              <a:prstDash val="solid"/>
              <a:round/>
              <a:headEnd type="triangle" w="med" len="med"/>
              <a:tailEnd type="none" w="sm" len="sm"/>
            </a:ln>
          </p:spPr>
        </p:cxnSp>
        <p:sp>
          <p:nvSpPr>
            <p:cNvPr id="342" name="Google Shape;342;p21"/>
            <p:cNvSpPr txBox="1"/>
            <p:nvPr/>
          </p:nvSpPr>
          <p:spPr>
            <a:xfrm>
              <a:off x="2902550" y="482517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load</a:t>
              </a:r>
              <a:endParaRPr sz="1400" b="1" i="0" u="none" strike="noStrike" cap="none">
                <a:solidFill>
                  <a:srgbClr val="000000"/>
                </a:solidFill>
                <a:latin typeface="Courier New"/>
                <a:ea typeface="Courier New"/>
                <a:cs typeface="Courier New"/>
                <a:sym typeface="Courier New"/>
              </a:endParaRPr>
            </a:p>
          </p:txBody>
        </p:sp>
        <p:cxnSp>
          <p:nvCxnSpPr>
            <p:cNvPr id="343" name="Google Shape;343;p21"/>
            <p:cNvCxnSpPr/>
            <p:nvPr/>
          </p:nvCxnSpPr>
          <p:spPr>
            <a:xfrm rot="10800000">
              <a:off x="1657554" y="6096262"/>
              <a:ext cx="749300" cy="0"/>
            </a:xfrm>
            <a:prstGeom prst="straightConnector1">
              <a:avLst/>
            </a:prstGeom>
            <a:noFill/>
            <a:ln w="28575" cap="flat" cmpd="sng">
              <a:solidFill>
                <a:schemeClr val="dk1"/>
              </a:solidFill>
              <a:prstDash val="solid"/>
              <a:round/>
              <a:headEnd type="triangle" w="med" len="med"/>
              <a:tailEnd type="none" w="sm" len="sm"/>
            </a:ln>
          </p:spPr>
        </p:cxnSp>
        <p:sp>
          <p:nvSpPr>
            <p:cNvPr id="344" name="Google Shape;344;p21"/>
            <p:cNvSpPr txBox="1"/>
            <p:nvPr/>
          </p:nvSpPr>
          <p:spPr>
            <a:xfrm>
              <a:off x="1619199" y="557102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in</a:t>
              </a:r>
              <a:endParaRPr sz="1400" b="1" i="0" u="none" strike="noStrike" cap="none">
                <a:solidFill>
                  <a:srgbClr val="000000"/>
                </a:solidFill>
                <a:latin typeface="Courier New"/>
                <a:ea typeface="Courier New"/>
                <a:cs typeface="Courier New"/>
                <a:sym typeface="Courier New"/>
              </a:endParaRPr>
            </a:p>
          </p:txBody>
        </p:sp>
        <p:cxnSp>
          <p:nvCxnSpPr>
            <p:cNvPr id="345" name="Google Shape;345;p21"/>
            <p:cNvCxnSpPr/>
            <p:nvPr/>
          </p:nvCxnSpPr>
          <p:spPr>
            <a:xfrm rot="10800000" flipH="1">
              <a:off x="1932176" y="5996234"/>
              <a:ext cx="200055" cy="200055"/>
            </a:xfrm>
            <a:prstGeom prst="straightConnector1">
              <a:avLst/>
            </a:prstGeom>
            <a:noFill/>
            <a:ln w="28575" cap="flat" cmpd="sng">
              <a:solidFill>
                <a:schemeClr val="dk1"/>
              </a:solidFill>
              <a:prstDash val="solid"/>
              <a:round/>
              <a:headEnd type="none" w="sm" len="sm"/>
              <a:tailEnd type="none" w="sm" len="sm"/>
            </a:ln>
          </p:spPr>
        </p:cxnSp>
        <p:sp>
          <p:nvSpPr>
            <p:cNvPr id="346" name="Google Shape;346;p21"/>
            <p:cNvSpPr txBox="1"/>
            <p:nvPr/>
          </p:nvSpPr>
          <p:spPr>
            <a:xfrm>
              <a:off x="1815725" y="6172042"/>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cxnSp>
          <p:nvCxnSpPr>
            <p:cNvPr id="347" name="Google Shape;347;p21"/>
            <p:cNvCxnSpPr/>
            <p:nvPr/>
          </p:nvCxnSpPr>
          <p:spPr>
            <a:xfrm rot="10800000">
              <a:off x="6768025" y="6088445"/>
              <a:ext cx="749300" cy="0"/>
            </a:xfrm>
            <a:prstGeom prst="straightConnector1">
              <a:avLst/>
            </a:prstGeom>
            <a:noFill/>
            <a:ln w="28575" cap="flat" cmpd="sng">
              <a:solidFill>
                <a:schemeClr val="dk1"/>
              </a:solidFill>
              <a:prstDash val="solid"/>
              <a:round/>
              <a:headEnd type="triangle" w="med" len="med"/>
              <a:tailEnd type="none" w="sm" len="sm"/>
            </a:ln>
          </p:spPr>
        </p:cxnSp>
        <p:sp>
          <p:nvSpPr>
            <p:cNvPr id="348" name="Google Shape;348;p21"/>
            <p:cNvSpPr txBox="1"/>
            <p:nvPr/>
          </p:nvSpPr>
          <p:spPr>
            <a:xfrm>
              <a:off x="6729670" y="5563205"/>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out</a:t>
              </a:r>
              <a:endParaRPr sz="1400" b="1" i="0" u="none" strike="noStrike" cap="none">
                <a:solidFill>
                  <a:srgbClr val="000000"/>
                </a:solidFill>
                <a:latin typeface="Courier New"/>
                <a:ea typeface="Courier New"/>
                <a:cs typeface="Courier New"/>
                <a:sym typeface="Courier New"/>
              </a:endParaRPr>
            </a:p>
          </p:txBody>
        </p:sp>
        <p:cxnSp>
          <p:nvCxnSpPr>
            <p:cNvPr id="349" name="Google Shape;349;p21"/>
            <p:cNvCxnSpPr/>
            <p:nvPr/>
          </p:nvCxnSpPr>
          <p:spPr>
            <a:xfrm rot="10800000" flipH="1">
              <a:off x="7042647" y="5988417"/>
              <a:ext cx="200055" cy="200055"/>
            </a:xfrm>
            <a:prstGeom prst="straightConnector1">
              <a:avLst/>
            </a:prstGeom>
            <a:noFill/>
            <a:ln w="28575" cap="flat" cmpd="sng">
              <a:solidFill>
                <a:schemeClr val="dk1"/>
              </a:solidFill>
              <a:prstDash val="solid"/>
              <a:round/>
              <a:headEnd type="none" w="sm" len="sm"/>
              <a:tailEnd type="none" w="sm" len="sm"/>
            </a:ln>
          </p:spPr>
        </p:cxnSp>
        <p:sp>
          <p:nvSpPr>
            <p:cNvPr id="350" name="Google Shape;350;p21"/>
            <p:cNvSpPr txBox="1"/>
            <p:nvPr/>
          </p:nvSpPr>
          <p:spPr>
            <a:xfrm>
              <a:off x="6926196" y="6164225"/>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cxnSp>
          <p:nvCxnSpPr>
            <p:cNvPr id="351" name="Google Shape;351;p21"/>
            <p:cNvCxnSpPr/>
            <p:nvPr/>
          </p:nvCxnSpPr>
          <p:spPr>
            <a:xfrm rot="10800000">
              <a:off x="4572000" y="5203763"/>
              <a:ext cx="0" cy="365688"/>
            </a:xfrm>
            <a:prstGeom prst="straightConnector1">
              <a:avLst/>
            </a:prstGeom>
            <a:noFill/>
            <a:ln w="28575" cap="flat" cmpd="sng">
              <a:solidFill>
                <a:schemeClr val="dk1"/>
              </a:solidFill>
              <a:prstDash val="solid"/>
              <a:round/>
              <a:headEnd type="triangle" w="med" len="med"/>
              <a:tailEnd type="none" w="sm" len="sm"/>
            </a:ln>
          </p:spPr>
        </p:cxnSp>
        <p:sp>
          <p:nvSpPr>
            <p:cNvPr id="352" name="Google Shape;352;p21"/>
            <p:cNvSpPr txBox="1"/>
            <p:nvPr/>
          </p:nvSpPr>
          <p:spPr>
            <a:xfrm>
              <a:off x="4178172" y="482517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inc</a:t>
              </a:r>
              <a:endParaRPr sz="1800" b="1" i="0" u="none" strike="noStrike" cap="none">
                <a:solidFill>
                  <a:srgbClr val="000000"/>
                </a:solidFill>
                <a:latin typeface="Courier New"/>
                <a:ea typeface="Courier New"/>
                <a:cs typeface="Courier New"/>
                <a:sym typeface="Courier New"/>
              </a:endParaRPr>
            </a:p>
          </p:txBody>
        </p:sp>
        <p:cxnSp>
          <p:nvCxnSpPr>
            <p:cNvPr id="353" name="Google Shape;353;p21"/>
            <p:cNvCxnSpPr/>
            <p:nvPr/>
          </p:nvCxnSpPr>
          <p:spPr>
            <a:xfrm rot="10800000">
              <a:off x="5847622" y="5213021"/>
              <a:ext cx="0" cy="365688"/>
            </a:xfrm>
            <a:prstGeom prst="straightConnector1">
              <a:avLst/>
            </a:prstGeom>
            <a:noFill/>
            <a:ln w="28575" cap="flat" cmpd="sng">
              <a:solidFill>
                <a:schemeClr val="dk1"/>
              </a:solidFill>
              <a:prstDash val="solid"/>
              <a:round/>
              <a:headEnd type="triangle" w="med" len="med"/>
              <a:tailEnd type="none" w="sm" len="sm"/>
            </a:ln>
          </p:spPr>
        </p:cxnSp>
        <p:sp>
          <p:nvSpPr>
            <p:cNvPr id="354" name="Google Shape;354;p21"/>
            <p:cNvSpPr txBox="1"/>
            <p:nvPr/>
          </p:nvSpPr>
          <p:spPr>
            <a:xfrm>
              <a:off x="5272519" y="4834431"/>
              <a:ext cx="115020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reset</a:t>
              </a:r>
              <a:endParaRPr sz="1400" b="1" i="0" u="none" strike="noStrike" cap="none">
                <a:solidFill>
                  <a:srgbClr val="000000"/>
                </a:solidFill>
                <a:latin typeface="Courier New"/>
                <a:ea typeface="Courier New"/>
                <a:cs typeface="Courier New"/>
                <a:sym typeface="Courier New"/>
              </a:endParaRPr>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g10fc0afc8c1_1_0"/>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373" name="Google Shape;373;g10fc0afc8c1_1_0"/>
          <p:cNvSpPr txBox="1">
            <a:spLocks noGrp="1"/>
          </p:cNvSpPr>
          <p:nvPr>
            <p:ph type="body" idx="1"/>
          </p:nvPr>
        </p:nvSpPr>
        <p:spPr>
          <a:xfrm>
            <a:off x="396875" y="1362075"/>
            <a:ext cx="8366100" cy="497220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solidFill>
                  <a:schemeClr val="tx1"/>
                </a:solidFill>
              </a:rPr>
              <a:t>Cornell Note-taking Method</a:t>
            </a:r>
          </a:p>
          <a:p>
            <a:pPr marL="640080" lvl="1" indent="-283464" algn="l" rtl="0">
              <a:lnSpc>
                <a:spcPct val="110000"/>
              </a:lnSpc>
              <a:spcBef>
                <a:spcPts val="24"/>
              </a:spcBef>
              <a:spcAft>
                <a:spcPts val="0"/>
              </a:spcAft>
              <a:buSzPts val="2420"/>
              <a:buChar char="▪"/>
            </a:pPr>
            <a:r>
              <a:rPr lang="en-US" dirty="0">
                <a:solidFill>
                  <a:schemeClr val="tx1"/>
                </a:solidFill>
              </a:rPr>
              <a:t>System for Taking, Organizing, and Reviewing Notes</a:t>
            </a:r>
          </a:p>
          <a:p>
            <a:pPr marL="457200" lvl="1" indent="0">
              <a:spcBef>
                <a:spcPts val="440"/>
              </a:spcBef>
              <a:buSzPts val="2080"/>
              <a:buNone/>
            </a:pPr>
            <a:endParaRPr lang="en-US" dirty="0">
              <a:solidFill>
                <a:schemeClr val="tx1"/>
              </a:solidFill>
            </a:endParaRPr>
          </a:p>
          <a:p>
            <a:pPr marL="347472" lvl="0" indent="-347472" algn="l" rtl="0">
              <a:spcBef>
                <a:spcPts val="440"/>
              </a:spcBef>
              <a:spcAft>
                <a:spcPts val="0"/>
              </a:spcAft>
              <a:buClr>
                <a:srgbClr val="4B2A85"/>
              </a:buClr>
              <a:buSzPts val="2080"/>
              <a:buChar char="❖"/>
            </a:pPr>
            <a:r>
              <a:rPr lang="en-US" dirty="0">
                <a:solidFill>
                  <a:schemeClr val="tx1"/>
                </a:solidFill>
              </a:rPr>
              <a:t>Machine Languages </a:t>
            </a:r>
            <a:endParaRPr dirty="0">
              <a:solidFill>
                <a:schemeClr val="tx1"/>
              </a:solidFill>
            </a:endParaRPr>
          </a:p>
          <a:p>
            <a:pPr marL="640080" lvl="1" indent="-283464" algn="l" rtl="0">
              <a:spcBef>
                <a:spcPts val="24"/>
              </a:spcBef>
              <a:spcAft>
                <a:spcPts val="0"/>
              </a:spcAft>
              <a:buClr>
                <a:srgbClr val="4B2A85"/>
              </a:buClr>
              <a:buSzPts val="2420"/>
              <a:buChar char="▪"/>
            </a:pPr>
            <a:r>
              <a:rPr lang="en-US" dirty="0">
                <a:solidFill>
                  <a:schemeClr val="tx1"/>
                </a:solidFill>
              </a:rPr>
              <a:t>Assembly Languages, Producing Machine Code</a:t>
            </a:r>
            <a:endParaRPr lang="en-US" sz="2600" dirty="0">
              <a:solidFill>
                <a:schemeClr val="tx1"/>
              </a:solidFill>
            </a:endParaRPr>
          </a:p>
          <a:p>
            <a:pPr marL="640080" lvl="1" indent="-283464" algn="l" rtl="0">
              <a:spcBef>
                <a:spcPts val="24"/>
              </a:spcBef>
              <a:spcAft>
                <a:spcPts val="0"/>
              </a:spcAft>
              <a:buClr>
                <a:srgbClr val="4B2A85"/>
              </a:buClr>
              <a:buSzPts val="2420"/>
              <a:buChar char="▪"/>
            </a:pPr>
            <a:endParaRPr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Control Flow of Computer Instructions</a:t>
            </a:r>
          </a:p>
          <a:p>
            <a:pPr marL="640080" lvl="1" indent="-283464" algn="l" rtl="0">
              <a:spcBef>
                <a:spcPts val="24"/>
              </a:spcBef>
              <a:spcAft>
                <a:spcPts val="0"/>
              </a:spcAft>
              <a:buClr>
                <a:srgbClr val="4B2A85"/>
              </a:buClr>
              <a:buSzPts val="2420"/>
              <a:buChar char="▪"/>
            </a:pPr>
            <a:r>
              <a:rPr lang="en-US" dirty="0">
                <a:solidFill>
                  <a:schemeClr val="tx1"/>
                </a:solidFill>
              </a:rPr>
              <a:t>Jumps in Assembly, The Program Counter</a:t>
            </a:r>
          </a:p>
          <a:p>
            <a:pPr marL="640080" lvl="1" indent="-283464" algn="l" rtl="0">
              <a:spcBef>
                <a:spcPts val="24"/>
              </a:spcBef>
              <a:spcAft>
                <a:spcPts val="0"/>
              </a:spcAft>
              <a:buClr>
                <a:srgbClr val="4B2A85"/>
              </a:buClr>
              <a:buSzPts val="2420"/>
              <a:buChar char="▪"/>
            </a:pPr>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b="1" dirty="0">
                <a:solidFill>
                  <a:srgbClr val="4B2A85"/>
                </a:solidFill>
              </a:rPr>
              <a:t>The Hack Assembly Language</a:t>
            </a:r>
          </a:p>
          <a:p>
            <a:pPr marL="640080" lvl="1" indent="-283464" algn="l" rtl="0">
              <a:lnSpc>
                <a:spcPct val="110000"/>
              </a:lnSpc>
              <a:spcBef>
                <a:spcPts val="24"/>
              </a:spcBef>
              <a:spcAft>
                <a:spcPts val="0"/>
              </a:spcAft>
              <a:buSzPts val="2420"/>
              <a:buChar char="▪"/>
            </a:pPr>
            <a:r>
              <a:rPr lang="en-US" b="1" dirty="0">
                <a:solidFill>
                  <a:srgbClr val="4B2A85"/>
                </a:solidFill>
              </a:rPr>
              <a:t>Registers, A-Instructions, Symbols, &amp; C-Instructions</a:t>
            </a:r>
          </a:p>
        </p:txBody>
      </p:sp>
      <p:sp>
        <p:nvSpPr>
          <p:cNvPr id="374" name="Google Shape;374;g10fc0afc8c1_1_0"/>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26</a:t>
            </a:fld>
            <a:endParaRPr/>
          </a:p>
        </p:txBody>
      </p:sp>
    </p:spTree>
    <p:extLst>
      <p:ext uri="{BB962C8B-B14F-4D97-AF65-F5344CB8AC3E}">
        <p14:creationId xmlns:p14="http://schemas.microsoft.com/office/powerpoint/2010/main" val="27757689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62"/>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The Hack Computer</a:t>
            </a:r>
            <a:endParaRPr/>
          </a:p>
        </p:txBody>
      </p:sp>
      <p:sp>
        <p:nvSpPr>
          <p:cNvPr id="384" name="Google Shape;384;p62"/>
          <p:cNvSpPr txBox="1">
            <a:spLocks noGrp="1"/>
          </p:cNvSpPr>
          <p:nvPr>
            <p:ph type="body" idx="1"/>
          </p:nvPr>
        </p:nvSpPr>
        <p:spPr>
          <a:xfrm>
            <a:off x="396875" y="1362075"/>
            <a:ext cx="3355200" cy="497220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The hardware you will build</a:t>
            </a:r>
            <a:endParaRPr dirty="0"/>
          </a:p>
          <a:p>
            <a:pPr marL="640080" lvl="1" indent="-283464" algn="l" rtl="0">
              <a:lnSpc>
                <a:spcPct val="110000"/>
              </a:lnSpc>
              <a:spcBef>
                <a:spcPts val="24"/>
              </a:spcBef>
              <a:spcAft>
                <a:spcPts val="0"/>
              </a:spcAft>
              <a:buSzPts val="2420"/>
              <a:buChar char="▪"/>
            </a:pPr>
            <a:r>
              <a:rPr lang="en-US" dirty="0"/>
              <a:t>16-bit word size</a:t>
            </a:r>
            <a:endParaRPr dirty="0"/>
          </a:p>
          <a:p>
            <a:pPr marL="640080" lvl="1" indent="-283464" algn="l" rtl="0">
              <a:lnSpc>
                <a:spcPct val="110000"/>
              </a:lnSpc>
              <a:spcBef>
                <a:spcPts val="24"/>
              </a:spcBef>
              <a:spcAft>
                <a:spcPts val="0"/>
              </a:spcAft>
              <a:buSzPts val="2420"/>
              <a:buChar char="▪"/>
            </a:pPr>
            <a:r>
              <a:rPr lang="en-US" dirty="0"/>
              <a:t>ROM: sequence of instructions</a:t>
            </a:r>
            <a:endParaRPr dirty="0"/>
          </a:p>
          <a:p>
            <a:pPr marL="1051560" lvl="2" indent="-274320" algn="l" rtl="0">
              <a:lnSpc>
                <a:spcPct val="110000"/>
              </a:lnSpc>
              <a:spcBef>
                <a:spcPts val="0"/>
              </a:spcBef>
              <a:spcAft>
                <a:spcPts val="0"/>
              </a:spcAft>
              <a:buSzPts val="2200"/>
              <a:buChar char="•"/>
            </a:pPr>
            <a:r>
              <a:rPr lang="en-US" b="1" dirty="0">
                <a:latin typeface="Courier New"/>
                <a:ea typeface="Courier New"/>
                <a:cs typeface="Courier New"/>
                <a:sym typeface="Courier New"/>
              </a:rPr>
              <a:t>ROM[0]</a:t>
            </a:r>
            <a:r>
              <a:rPr lang="en-US" b="1" dirty="0">
                <a:latin typeface="Calibri"/>
                <a:ea typeface="Calibri"/>
                <a:cs typeface="Calibri"/>
                <a:sym typeface="Calibri"/>
              </a:rPr>
              <a:t>, </a:t>
            </a:r>
            <a:r>
              <a:rPr lang="en-US" b="1" dirty="0">
                <a:latin typeface="Courier New"/>
                <a:ea typeface="Courier New"/>
                <a:cs typeface="Courier New"/>
                <a:sym typeface="Courier New"/>
              </a:rPr>
              <a:t>RAM[1]…</a:t>
            </a:r>
            <a:endParaRPr dirty="0"/>
          </a:p>
          <a:p>
            <a:pPr marL="640080" lvl="1" indent="-283464" algn="l" rtl="0">
              <a:lnSpc>
                <a:spcPct val="110000"/>
              </a:lnSpc>
              <a:spcBef>
                <a:spcPts val="24"/>
              </a:spcBef>
              <a:spcAft>
                <a:spcPts val="0"/>
              </a:spcAft>
              <a:buSzPts val="2420"/>
              <a:buChar char="▪"/>
            </a:pPr>
            <a:r>
              <a:rPr lang="en-US" dirty="0"/>
              <a:t>RAM: data sequence</a:t>
            </a:r>
            <a:endParaRPr dirty="0"/>
          </a:p>
          <a:p>
            <a:pPr marL="1051560" lvl="2" indent="-274320" algn="l" rtl="0">
              <a:lnSpc>
                <a:spcPct val="110000"/>
              </a:lnSpc>
              <a:spcBef>
                <a:spcPts val="0"/>
              </a:spcBef>
              <a:spcAft>
                <a:spcPts val="0"/>
              </a:spcAft>
              <a:buSzPts val="2200"/>
              <a:buChar char="•"/>
            </a:pPr>
            <a:r>
              <a:rPr lang="en-US" b="1" dirty="0">
                <a:latin typeface="Courier New"/>
                <a:ea typeface="Courier New"/>
                <a:cs typeface="Courier New"/>
                <a:sym typeface="Courier New"/>
              </a:rPr>
              <a:t>RAM[0]</a:t>
            </a:r>
            <a:r>
              <a:rPr lang="en-US" b="1" dirty="0">
                <a:latin typeface="Calibri"/>
                <a:ea typeface="Calibri"/>
                <a:cs typeface="Calibri"/>
                <a:sym typeface="Calibri"/>
              </a:rPr>
              <a:t>, </a:t>
            </a:r>
            <a:r>
              <a:rPr lang="en-US" b="1" dirty="0">
                <a:latin typeface="Courier New"/>
                <a:ea typeface="Courier New"/>
                <a:cs typeface="Courier New"/>
                <a:sym typeface="Courier New"/>
              </a:rPr>
              <a:t>RAM[1]…</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385" name="Google Shape;385;p62"/>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27</a:t>
            </a:fld>
            <a:endParaRPr/>
          </a:p>
        </p:txBody>
      </p:sp>
      <p:sp>
        <p:nvSpPr>
          <p:cNvPr id="386" name="Google Shape;386;p62"/>
          <p:cNvSpPr txBox="1"/>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fld id="{00000000-1234-1234-1234-123412341234}" type="slidenum">
              <a:rPr lang="en-US" sz="1200" b="1" i="0" u="none" strike="noStrike" cap="none">
                <a:solidFill>
                  <a:srgbClr val="4B2A85"/>
                </a:solidFill>
                <a:latin typeface="Calibri"/>
                <a:ea typeface="Calibri"/>
                <a:cs typeface="Calibri"/>
                <a:sym typeface="Calibri"/>
              </a:rPr>
              <a:t>27</a:t>
            </a:fld>
            <a:endParaRPr sz="1200" b="1" i="0" u="none" strike="noStrike" cap="none">
              <a:solidFill>
                <a:srgbClr val="4B2A85"/>
              </a:solidFill>
              <a:latin typeface="Calibri"/>
              <a:ea typeface="Calibri"/>
              <a:cs typeface="Calibri"/>
              <a:sym typeface="Calibri"/>
            </a:endParaRPr>
          </a:p>
        </p:txBody>
      </p:sp>
      <p:grpSp>
        <p:nvGrpSpPr>
          <p:cNvPr id="25" name="Google Shape;414;p63">
            <a:extLst>
              <a:ext uri="{FF2B5EF4-FFF2-40B4-BE49-F238E27FC236}">
                <a16:creationId xmlns:a16="http://schemas.microsoft.com/office/drawing/2014/main" id="{50C9952D-F90F-06F5-D5A6-AD82E178DE2E}"/>
              </a:ext>
            </a:extLst>
          </p:cNvPr>
          <p:cNvGrpSpPr/>
          <p:nvPr/>
        </p:nvGrpSpPr>
        <p:grpSpPr>
          <a:xfrm>
            <a:off x="2215314" y="1367765"/>
            <a:ext cx="6751675" cy="5077200"/>
            <a:chOff x="2170710" y="1367765"/>
            <a:chExt cx="6751675" cy="5077200"/>
          </a:xfrm>
        </p:grpSpPr>
        <p:sp>
          <p:nvSpPr>
            <p:cNvPr id="26" name="Google Shape;415;p63">
              <a:extLst>
                <a:ext uri="{FF2B5EF4-FFF2-40B4-BE49-F238E27FC236}">
                  <a16:creationId xmlns:a16="http://schemas.microsoft.com/office/drawing/2014/main" id="{1D847F49-0608-64B8-CD1A-970A7448CB72}"/>
                </a:ext>
              </a:extLst>
            </p:cNvPr>
            <p:cNvSpPr/>
            <p:nvPr/>
          </p:nvSpPr>
          <p:spPr>
            <a:xfrm>
              <a:off x="3744985" y="1367765"/>
              <a:ext cx="5177400" cy="50772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COMPUTER</a:t>
              </a:r>
              <a:endParaRPr sz="2000" b="1" i="0" u="none" strike="noStrike" cap="none">
                <a:solidFill>
                  <a:srgbClr val="000000"/>
                </a:solidFill>
                <a:latin typeface="Calibri"/>
                <a:ea typeface="Calibri"/>
                <a:cs typeface="Calibri"/>
                <a:sym typeface="Calibri"/>
              </a:endParaRPr>
            </a:p>
          </p:txBody>
        </p:sp>
        <p:sp>
          <p:nvSpPr>
            <p:cNvPr id="27" name="Google Shape;416;p63">
              <a:extLst>
                <a:ext uri="{FF2B5EF4-FFF2-40B4-BE49-F238E27FC236}">
                  <a16:creationId xmlns:a16="http://schemas.microsoft.com/office/drawing/2014/main" id="{A8C86CC2-E969-22E6-FDD3-15A6EEE96673}"/>
                </a:ext>
              </a:extLst>
            </p:cNvPr>
            <p:cNvSpPr/>
            <p:nvPr/>
          </p:nvSpPr>
          <p:spPr>
            <a:xfrm>
              <a:off x="3949310" y="2031290"/>
              <a:ext cx="2256900" cy="4274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MEMORY</a:t>
              </a:r>
              <a:endParaRPr sz="2000" b="1" i="0" u="none" strike="noStrike" cap="none">
                <a:solidFill>
                  <a:srgbClr val="000000"/>
                </a:solidFill>
                <a:latin typeface="Calibri"/>
                <a:ea typeface="Calibri"/>
                <a:cs typeface="Calibri"/>
                <a:sym typeface="Calibri"/>
              </a:endParaRPr>
            </a:p>
          </p:txBody>
        </p:sp>
        <p:sp>
          <p:nvSpPr>
            <p:cNvPr id="28" name="Google Shape;417;p63">
              <a:extLst>
                <a:ext uri="{FF2B5EF4-FFF2-40B4-BE49-F238E27FC236}">
                  <a16:creationId xmlns:a16="http://schemas.microsoft.com/office/drawing/2014/main" id="{51BCCF2D-BD9C-A2A9-86A1-6519623EE100}"/>
                </a:ext>
              </a:extLst>
            </p:cNvPr>
            <p:cNvSpPr/>
            <p:nvPr/>
          </p:nvSpPr>
          <p:spPr>
            <a:xfrm>
              <a:off x="2170710" y="5658293"/>
              <a:ext cx="1044300" cy="647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KEYBOARD</a:t>
              </a:r>
              <a:endParaRPr sz="1400" b="1" i="0" u="none" strike="noStrike" cap="none">
                <a:solidFill>
                  <a:srgbClr val="000000"/>
                </a:solidFill>
                <a:latin typeface="Calibri"/>
                <a:ea typeface="Calibri"/>
                <a:cs typeface="Calibri"/>
                <a:sym typeface="Calibri"/>
              </a:endParaRPr>
            </a:p>
          </p:txBody>
        </p:sp>
        <p:sp>
          <p:nvSpPr>
            <p:cNvPr id="29" name="Google Shape;418;p63">
              <a:extLst>
                <a:ext uri="{FF2B5EF4-FFF2-40B4-BE49-F238E27FC236}">
                  <a16:creationId xmlns:a16="http://schemas.microsoft.com/office/drawing/2014/main" id="{1A40184C-B098-8908-7E70-147F89F981BD}"/>
                </a:ext>
              </a:extLst>
            </p:cNvPr>
            <p:cNvSpPr/>
            <p:nvPr/>
          </p:nvSpPr>
          <p:spPr>
            <a:xfrm>
              <a:off x="6639710" y="2031290"/>
              <a:ext cx="2091300" cy="4274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30" name="Google Shape;419;p63">
              <a:extLst>
                <a:ext uri="{FF2B5EF4-FFF2-40B4-BE49-F238E27FC236}">
                  <a16:creationId xmlns:a16="http://schemas.microsoft.com/office/drawing/2014/main" id="{96B35CD0-9E4F-7F32-6DF5-A7367E449899}"/>
                </a:ext>
              </a:extLst>
            </p:cNvPr>
            <p:cNvSpPr/>
            <p:nvPr/>
          </p:nvSpPr>
          <p:spPr>
            <a:xfrm>
              <a:off x="6816660" y="3985782"/>
              <a:ext cx="1788600" cy="11472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REGISTERS</a:t>
              </a:r>
              <a:endParaRPr sz="1400" b="1" i="0" u="none" strike="noStrike" cap="none">
                <a:solidFill>
                  <a:srgbClr val="000000"/>
                </a:solidFill>
                <a:latin typeface="Calibri"/>
                <a:ea typeface="Calibri"/>
                <a:cs typeface="Calibri"/>
                <a:sym typeface="Calibri"/>
              </a:endParaRPr>
            </a:p>
          </p:txBody>
        </p:sp>
        <p:sp>
          <p:nvSpPr>
            <p:cNvPr id="31" name="Google Shape;420;p63">
              <a:extLst>
                <a:ext uri="{FF2B5EF4-FFF2-40B4-BE49-F238E27FC236}">
                  <a16:creationId xmlns:a16="http://schemas.microsoft.com/office/drawing/2014/main" id="{0716334D-51FE-CB6F-38E2-E3F8652F3F34}"/>
                </a:ext>
              </a:extLst>
            </p:cNvPr>
            <p:cNvSpPr/>
            <p:nvPr/>
          </p:nvSpPr>
          <p:spPr>
            <a:xfrm>
              <a:off x="6816660" y="5232665"/>
              <a:ext cx="1788600" cy="9465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CONTROL</a:t>
              </a:r>
              <a:endParaRPr sz="1400" b="1" i="0" u="none" strike="noStrike" cap="none">
                <a:solidFill>
                  <a:srgbClr val="000000"/>
                </a:solidFill>
                <a:latin typeface="Calibri"/>
                <a:ea typeface="Calibri"/>
                <a:cs typeface="Calibri"/>
                <a:sym typeface="Calibri"/>
              </a:endParaRPr>
            </a:p>
          </p:txBody>
        </p:sp>
        <p:sp>
          <p:nvSpPr>
            <p:cNvPr id="32" name="Google Shape;421;p63">
              <a:extLst>
                <a:ext uri="{FF2B5EF4-FFF2-40B4-BE49-F238E27FC236}">
                  <a16:creationId xmlns:a16="http://schemas.microsoft.com/office/drawing/2014/main" id="{6CD4655C-49D4-23D9-8957-077E69DA2690}"/>
                </a:ext>
              </a:extLst>
            </p:cNvPr>
            <p:cNvSpPr/>
            <p:nvPr/>
          </p:nvSpPr>
          <p:spPr>
            <a:xfrm>
              <a:off x="2170710" y="4879318"/>
              <a:ext cx="1044300" cy="647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SCREEN</a:t>
              </a:r>
              <a:endParaRPr sz="1400" b="1" i="0" u="none" strike="noStrike" cap="none">
                <a:solidFill>
                  <a:srgbClr val="000000"/>
                </a:solidFill>
                <a:latin typeface="Calibri"/>
                <a:ea typeface="Calibri"/>
                <a:cs typeface="Calibri"/>
                <a:sym typeface="Calibri"/>
              </a:endParaRPr>
            </a:p>
          </p:txBody>
        </p:sp>
        <p:sp>
          <p:nvSpPr>
            <p:cNvPr id="33" name="Google Shape;422;p63">
              <a:extLst>
                <a:ext uri="{FF2B5EF4-FFF2-40B4-BE49-F238E27FC236}">
                  <a16:creationId xmlns:a16="http://schemas.microsoft.com/office/drawing/2014/main" id="{843ECE24-212A-8ADA-36E7-9F59479DF26D}"/>
                </a:ext>
              </a:extLst>
            </p:cNvPr>
            <p:cNvSpPr/>
            <p:nvPr/>
          </p:nvSpPr>
          <p:spPr>
            <a:xfrm>
              <a:off x="6041160" y="4836490"/>
              <a:ext cx="7383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4" name="Google Shape;423;p63">
              <a:extLst>
                <a:ext uri="{FF2B5EF4-FFF2-40B4-BE49-F238E27FC236}">
                  <a16:creationId xmlns:a16="http://schemas.microsoft.com/office/drawing/2014/main" id="{0FD38BB7-6E3B-ED64-254B-90F32FA2EEAF}"/>
                </a:ext>
              </a:extLst>
            </p:cNvPr>
            <p:cNvPicPr preferRelativeResize="0"/>
            <p:nvPr/>
          </p:nvPicPr>
          <p:blipFill rotWithShape="1">
            <a:blip r:embed="rId3">
              <a:alphaModFix/>
            </a:blip>
            <a:srcRect/>
            <a:stretch/>
          </p:blipFill>
          <p:spPr>
            <a:xfrm>
              <a:off x="7048137" y="2515468"/>
              <a:ext cx="1274441" cy="1407000"/>
            </a:xfrm>
            <a:prstGeom prst="rect">
              <a:avLst/>
            </a:prstGeom>
            <a:noFill/>
            <a:ln>
              <a:noFill/>
            </a:ln>
          </p:spPr>
        </p:pic>
        <p:sp>
          <p:nvSpPr>
            <p:cNvPr id="35" name="Google Shape;424;p63">
              <a:extLst>
                <a:ext uri="{FF2B5EF4-FFF2-40B4-BE49-F238E27FC236}">
                  <a16:creationId xmlns:a16="http://schemas.microsoft.com/office/drawing/2014/main" id="{91CCA56F-45FF-9156-A505-0F32258E2A75}"/>
                </a:ext>
              </a:extLst>
            </p:cNvPr>
            <p:cNvSpPr/>
            <p:nvPr/>
          </p:nvSpPr>
          <p:spPr>
            <a:xfrm>
              <a:off x="4084860" y="2688765"/>
              <a:ext cx="1956300" cy="1326000"/>
            </a:xfrm>
            <a:prstGeom prst="rect">
              <a:avLst/>
            </a:prstGeom>
            <a:solidFill>
              <a:srgbClr val="CFE2F3"/>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2200" b="1" i="0" u="none" strike="noStrike" cap="none" dirty="0">
                  <a:solidFill>
                    <a:srgbClr val="000000"/>
                  </a:solidFill>
                  <a:latin typeface="Calibri"/>
                  <a:ea typeface="Calibri"/>
                  <a:cs typeface="Calibri"/>
                  <a:sym typeface="Calibri"/>
                </a:rPr>
                <a:t>ROM</a:t>
              </a:r>
              <a:endParaRPr sz="2200" b="1" i="0" u="none" strike="noStrike" cap="none" dirty="0">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alibri"/>
                  <a:ea typeface="Calibri"/>
                  <a:cs typeface="Calibri"/>
                  <a:sym typeface="Calibri"/>
                </a:rPr>
                <a:t>(16-bit Instructions, Read-Only)</a:t>
              </a:r>
              <a:endParaRPr sz="1400" b="0" i="0" u="none" strike="noStrike" cap="none" dirty="0">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ourier New"/>
                  <a:ea typeface="Courier New"/>
                  <a:cs typeface="Courier New"/>
                  <a:sym typeface="Courier New"/>
                </a:rPr>
                <a:t>1110001011111100</a:t>
              </a:r>
              <a:endParaRPr sz="1400" b="1" i="0" u="none" strike="noStrike" cap="none" dirty="0">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dirty="0">
                <a:solidFill>
                  <a:srgbClr val="000000"/>
                </a:solidFill>
                <a:latin typeface="Consolas"/>
                <a:ea typeface="Consolas"/>
                <a:cs typeface="Consolas"/>
                <a:sym typeface="Consolas"/>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dirty="0">
                <a:solidFill>
                  <a:srgbClr val="3D85C6"/>
                </a:solidFill>
                <a:latin typeface="Calibri"/>
                <a:ea typeface="Calibri"/>
                <a:cs typeface="Calibri"/>
                <a:sym typeface="Calibri"/>
              </a:endParaRPr>
            </a:p>
          </p:txBody>
        </p:sp>
        <p:sp>
          <p:nvSpPr>
            <p:cNvPr id="36" name="Google Shape;425;p63">
              <a:extLst>
                <a:ext uri="{FF2B5EF4-FFF2-40B4-BE49-F238E27FC236}">
                  <a16:creationId xmlns:a16="http://schemas.microsoft.com/office/drawing/2014/main" id="{485D7A3B-F749-BFA6-A482-696CED685502}"/>
                </a:ext>
              </a:extLst>
            </p:cNvPr>
            <p:cNvSpPr/>
            <p:nvPr/>
          </p:nvSpPr>
          <p:spPr>
            <a:xfrm>
              <a:off x="4084860" y="4226665"/>
              <a:ext cx="1956300" cy="1952400"/>
            </a:xfrm>
            <a:prstGeom prst="rect">
              <a:avLst/>
            </a:prstGeom>
            <a:solidFill>
              <a:srgbClr val="D9EAD3"/>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1400"/>
                <a:buFont typeface="Arial"/>
                <a:buNone/>
              </a:pPr>
              <a:r>
                <a:rPr lang="en-US" sz="2200" b="1" i="0" u="none" strike="noStrike" cap="none">
                  <a:solidFill>
                    <a:schemeClr val="dk1"/>
                  </a:solidFill>
                  <a:latin typeface="Calibri"/>
                  <a:ea typeface="Calibri"/>
                  <a:cs typeface="Calibri"/>
                  <a:sym typeface="Calibri"/>
                </a:rPr>
                <a:t>RAM</a:t>
              </a:r>
              <a:endParaRPr sz="2200" b="1"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400"/>
                <a:buFont typeface="Arial"/>
                <a:buNone/>
              </a:pPr>
              <a:r>
                <a:rPr lang="en-US" sz="1400" b="1" i="0" u="none" strike="noStrike" cap="none">
                  <a:solidFill>
                    <a:schemeClr val="dk1"/>
                  </a:solidFill>
                  <a:latin typeface="Calibri"/>
                  <a:ea typeface="Calibri"/>
                  <a:cs typeface="Calibri"/>
                  <a:sym typeface="Calibri"/>
                </a:rPr>
                <a:t>(16-bit Data, Read/Write)</a:t>
              </a:r>
              <a:endParaRPr sz="1400" b="0" i="0" u="none" strike="noStrike" cap="none">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1100101010010101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rgbClr val="6AA84F"/>
                </a:solidFill>
                <a:latin typeface="Calibri"/>
                <a:ea typeface="Calibri"/>
                <a:cs typeface="Calibri"/>
                <a:sym typeface="Calibri"/>
              </a:endParaRPr>
            </a:p>
          </p:txBody>
        </p:sp>
        <p:sp>
          <p:nvSpPr>
            <p:cNvPr id="37" name="Google Shape;426;p63">
              <a:extLst>
                <a:ext uri="{FF2B5EF4-FFF2-40B4-BE49-F238E27FC236}">
                  <a16:creationId xmlns:a16="http://schemas.microsoft.com/office/drawing/2014/main" id="{18AA588F-487E-36AF-39CF-52D7364AC1B7}"/>
                </a:ext>
              </a:extLst>
            </p:cNvPr>
            <p:cNvSpPr/>
            <p:nvPr/>
          </p:nvSpPr>
          <p:spPr>
            <a:xfrm>
              <a:off x="7341810" y="5630940"/>
              <a:ext cx="738300" cy="412200"/>
            </a:xfrm>
            <a:prstGeom prst="rect">
              <a:avLst/>
            </a:prstGeom>
            <a:solidFill>
              <a:srgbClr val="F2F2F2"/>
            </a:solidFill>
            <a:ln w="25400" cap="flat" cmpd="sng">
              <a:solidFill>
                <a:srgbClr val="66666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200"/>
                <a:buFont typeface="Arial"/>
                <a:buNone/>
              </a:pPr>
              <a:r>
                <a:rPr lang="en-US" sz="2000" b="1" i="0" u="none" strike="noStrike" cap="none">
                  <a:solidFill>
                    <a:schemeClr val="dk1"/>
                  </a:solidFill>
                  <a:latin typeface="Calibri"/>
                  <a:ea typeface="Calibri"/>
                  <a:cs typeface="Calibri"/>
                  <a:sym typeface="Calibri"/>
                </a:rPr>
                <a:t>PC</a:t>
              </a:r>
              <a:endParaRPr sz="2000" b="1" i="0" u="none" strike="noStrike" cap="none">
                <a:solidFill>
                  <a:schemeClr val="dk1"/>
                </a:solidFill>
                <a:latin typeface="Calibri"/>
                <a:ea typeface="Calibri"/>
                <a:cs typeface="Calibri"/>
                <a:sym typeface="Calibri"/>
              </a:endParaRPr>
            </a:p>
          </p:txBody>
        </p:sp>
        <p:sp>
          <p:nvSpPr>
            <p:cNvPr id="38" name="Google Shape;427;p63">
              <a:extLst>
                <a:ext uri="{FF2B5EF4-FFF2-40B4-BE49-F238E27FC236}">
                  <a16:creationId xmlns:a16="http://schemas.microsoft.com/office/drawing/2014/main" id="{FC607FCE-5972-3CAA-E7BE-8ECD0762824A}"/>
                </a:ext>
              </a:extLst>
            </p:cNvPr>
            <p:cNvSpPr/>
            <p:nvPr/>
          </p:nvSpPr>
          <p:spPr>
            <a:xfrm>
              <a:off x="6969885" y="4392765"/>
              <a:ext cx="694200" cy="570000"/>
            </a:xfrm>
            <a:prstGeom prst="rect">
              <a:avLst/>
            </a:prstGeom>
            <a:solidFill>
              <a:srgbClr val="F3F3F3"/>
            </a:solidFill>
            <a:ln w="2857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A/M</a:t>
              </a:r>
              <a:endParaRPr sz="1800" b="1" i="0" u="none" strike="noStrike" cap="none">
                <a:solidFill>
                  <a:srgbClr val="000000"/>
                </a:solidFill>
                <a:latin typeface="Calibri"/>
                <a:ea typeface="Calibri"/>
                <a:cs typeface="Calibri"/>
                <a:sym typeface="Calibri"/>
              </a:endParaRPr>
            </a:p>
          </p:txBody>
        </p:sp>
        <p:sp>
          <p:nvSpPr>
            <p:cNvPr id="39" name="Google Shape;428;p63">
              <a:extLst>
                <a:ext uri="{FF2B5EF4-FFF2-40B4-BE49-F238E27FC236}">
                  <a16:creationId xmlns:a16="http://schemas.microsoft.com/office/drawing/2014/main" id="{07ED5B9A-CD85-A39B-5CE1-054D6A8C7A6F}"/>
                </a:ext>
              </a:extLst>
            </p:cNvPr>
            <p:cNvSpPr/>
            <p:nvPr/>
          </p:nvSpPr>
          <p:spPr>
            <a:xfrm>
              <a:off x="7752285" y="4392765"/>
              <a:ext cx="694200" cy="570000"/>
            </a:xfrm>
            <a:prstGeom prst="rect">
              <a:avLst/>
            </a:prstGeom>
            <a:solidFill>
              <a:srgbClr val="F3F3F3"/>
            </a:solidFill>
            <a:ln w="2857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en-US" sz="2200" b="1" i="0" u="none" strike="noStrike" cap="none">
                  <a:solidFill>
                    <a:srgbClr val="000000"/>
                  </a:solidFill>
                  <a:latin typeface="Calibri"/>
                  <a:ea typeface="Calibri"/>
                  <a:cs typeface="Calibri"/>
                  <a:sym typeface="Calibri"/>
                </a:rPr>
                <a:t>D</a:t>
              </a:r>
              <a:endParaRPr sz="2200" b="1" i="0" u="none" strike="noStrike" cap="none">
                <a:solidFill>
                  <a:srgbClr val="000000"/>
                </a:solidFill>
                <a:latin typeface="Calibri"/>
                <a:ea typeface="Calibri"/>
                <a:cs typeface="Calibri"/>
                <a:sym typeface="Calibri"/>
              </a:endParaRPr>
            </a:p>
          </p:txBody>
        </p:sp>
        <p:sp>
          <p:nvSpPr>
            <p:cNvPr id="40" name="Google Shape;429;p63">
              <a:extLst>
                <a:ext uri="{FF2B5EF4-FFF2-40B4-BE49-F238E27FC236}">
                  <a16:creationId xmlns:a16="http://schemas.microsoft.com/office/drawing/2014/main" id="{D4EA163C-FE3C-BE83-E498-6085589CC299}"/>
                </a:ext>
              </a:extLst>
            </p:cNvPr>
            <p:cNvSpPr/>
            <p:nvPr/>
          </p:nvSpPr>
          <p:spPr>
            <a:xfrm rot="10800000">
              <a:off x="3084510" y="4963465"/>
              <a:ext cx="10002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 name="Google Shape;430;p63">
              <a:extLst>
                <a:ext uri="{FF2B5EF4-FFF2-40B4-BE49-F238E27FC236}">
                  <a16:creationId xmlns:a16="http://schemas.microsoft.com/office/drawing/2014/main" id="{65269154-0AA0-6FA9-5AC8-AC8FEF40C214}"/>
                </a:ext>
              </a:extLst>
            </p:cNvPr>
            <p:cNvSpPr/>
            <p:nvPr/>
          </p:nvSpPr>
          <p:spPr>
            <a:xfrm>
              <a:off x="6041160" y="3112365"/>
              <a:ext cx="7383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 name="Google Shape;431;p63">
              <a:extLst>
                <a:ext uri="{FF2B5EF4-FFF2-40B4-BE49-F238E27FC236}">
                  <a16:creationId xmlns:a16="http://schemas.microsoft.com/office/drawing/2014/main" id="{4AA6219F-DD71-5DF0-EA4D-2B72643DA553}"/>
                </a:ext>
              </a:extLst>
            </p:cNvPr>
            <p:cNvSpPr/>
            <p:nvPr/>
          </p:nvSpPr>
          <p:spPr>
            <a:xfrm rot="10800000">
              <a:off x="5872435" y="5232665"/>
              <a:ext cx="777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2;p63">
              <a:extLst>
                <a:ext uri="{FF2B5EF4-FFF2-40B4-BE49-F238E27FC236}">
                  <a16:creationId xmlns:a16="http://schemas.microsoft.com/office/drawing/2014/main" id="{350F8673-BECB-CA43-AC4E-AD52D8C6143F}"/>
                </a:ext>
              </a:extLst>
            </p:cNvPr>
            <p:cNvSpPr/>
            <p:nvPr/>
          </p:nvSpPr>
          <p:spPr>
            <a:xfrm>
              <a:off x="3215010" y="5742440"/>
              <a:ext cx="10002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sp>
        <p:nvSpPr>
          <p:cNvPr id="410" name="Google Shape;410;p63"/>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The Hack Machine Language</a:t>
            </a:r>
            <a:endParaRPr/>
          </a:p>
        </p:txBody>
      </p:sp>
      <p:sp>
        <p:nvSpPr>
          <p:cNvPr id="411" name="Google Shape;411;p63"/>
          <p:cNvSpPr txBox="1">
            <a:spLocks noGrp="1"/>
          </p:cNvSpPr>
          <p:nvPr>
            <p:ph type="body" idx="1"/>
          </p:nvPr>
        </p:nvSpPr>
        <p:spPr>
          <a:xfrm>
            <a:off x="396875" y="1362075"/>
            <a:ext cx="3443323"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Two types of instructions (16-bit)</a:t>
            </a:r>
            <a:endParaRPr dirty="0"/>
          </a:p>
          <a:p>
            <a:pPr marL="640080" lvl="1" indent="-283464" algn="l" rtl="0">
              <a:lnSpc>
                <a:spcPct val="110000"/>
              </a:lnSpc>
              <a:spcBef>
                <a:spcPts val="24"/>
              </a:spcBef>
              <a:spcAft>
                <a:spcPts val="0"/>
              </a:spcAft>
              <a:buSzPts val="2420"/>
              <a:buChar char="▪"/>
            </a:pPr>
            <a:r>
              <a:rPr lang="en-US" dirty="0"/>
              <a:t>A-instructions </a:t>
            </a:r>
            <a:r>
              <a:rPr lang="en-US" i="1" dirty="0"/>
              <a:t>load data</a:t>
            </a:r>
            <a:endParaRPr i="1" dirty="0"/>
          </a:p>
          <a:p>
            <a:pPr marL="640080" lvl="1" indent="-283464" algn="l" rtl="0">
              <a:lnSpc>
                <a:spcPct val="110000"/>
              </a:lnSpc>
              <a:spcBef>
                <a:spcPts val="24"/>
              </a:spcBef>
              <a:spcAft>
                <a:spcPts val="0"/>
              </a:spcAft>
              <a:buSzPts val="2420"/>
              <a:buChar char="▪"/>
            </a:pPr>
            <a:r>
              <a:rPr lang="en-US" dirty="0"/>
              <a:t>C-instructions perform </a:t>
            </a:r>
            <a:r>
              <a:rPr lang="en-US" i="1" dirty="0"/>
              <a:t>computations</a:t>
            </a:r>
            <a:endParaRPr i="1" dirty="0"/>
          </a:p>
          <a:p>
            <a:pPr marL="347472" lvl="0" indent="-347472" algn="l" rtl="0">
              <a:lnSpc>
                <a:spcPct val="110000"/>
              </a:lnSpc>
              <a:spcBef>
                <a:spcPts val="440"/>
              </a:spcBef>
              <a:spcAft>
                <a:spcPts val="0"/>
              </a:spcAft>
              <a:buSzPts val="2080"/>
              <a:buFont typeface="Noto Sans Symbols"/>
              <a:buChar char="❖"/>
            </a:pPr>
            <a:r>
              <a:rPr lang="en-US" dirty="0"/>
              <a:t>Program: sequence of instructions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412" name="Google Shape;412;p63"/>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28</a:t>
            </a:fld>
            <a:endParaRPr/>
          </a:p>
        </p:txBody>
      </p:sp>
      <p:sp>
        <p:nvSpPr>
          <p:cNvPr id="413" name="Google Shape;413;p63"/>
          <p:cNvSpPr txBox="1"/>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fld id="{00000000-1234-1234-1234-123412341234}" type="slidenum">
              <a:rPr lang="en-US" sz="1200" b="1" i="0" u="none" strike="noStrike" cap="none">
                <a:solidFill>
                  <a:srgbClr val="4B2A85"/>
                </a:solidFill>
                <a:latin typeface="Calibri"/>
                <a:ea typeface="Calibri"/>
                <a:cs typeface="Calibri"/>
                <a:sym typeface="Calibri"/>
              </a:rPr>
              <a:t>28</a:t>
            </a:fld>
            <a:endParaRPr sz="1200" b="1" i="0" u="none" strike="noStrike" cap="none">
              <a:solidFill>
                <a:srgbClr val="4B2A85"/>
              </a:solidFill>
              <a:latin typeface="Calibri"/>
              <a:ea typeface="Calibri"/>
              <a:cs typeface="Calibri"/>
              <a:sym typeface="Calibri"/>
            </a:endParaRPr>
          </a:p>
        </p:txBody>
      </p:sp>
      <p:grpSp>
        <p:nvGrpSpPr>
          <p:cNvPr id="414" name="Google Shape;414;p63"/>
          <p:cNvGrpSpPr/>
          <p:nvPr/>
        </p:nvGrpSpPr>
        <p:grpSpPr>
          <a:xfrm>
            <a:off x="2215314" y="1367765"/>
            <a:ext cx="6751675" cy="5077200"/>
            <a:chOff x="2170710" y="1367765"/>
            <a:chExt cx="6751675" cy="5077200"/>
          </a:xfrm>
        </p:grpSpPr>
        <p:sp>
          <p:nvSpPr>
            <p:cNvPr id="415" name="Google Shape;415;p63"/>
            <p:cNvSpPr/>
            <p:nvPr/>
          </p:nvSpPr>
          <p:spPr>
            <a:xfrm>
              <a:off x="3744985" y="1367765"/>
              <a:ext cx="5177400" cy="50772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COMPUTER</a:t>
              </a:r>
              <a:endParaRPr sz="2000" b="1" i="0" u="none" strike="noStrike" cap="none">
                <a:solidFill>
                  <a:srgbClr val="000000"/>
                </a:solidFill>
                <a:latin typeface="Calibri"/>
                <a:ea typeface="Calibri"/>
                <a:cs typeface="Calibri"/>
                <a:sym typeface="Calibri"/>
              </a:endParaRPr>
            </a:p>
          </p:txBody>
        </p:sp>
        <p:sp>
          <p:nvSpPr>
            <p:cNvPr id="416" name="Google Shape;416;p63"/>
            <p:cNvSpPr/>
            <p:nvPr/>
          </p:nvSpPr>
          <p:spPr>
            <a:xfrm>
              <a:off x="3949310" y="2031290"/>
              <a:ext cx="2256900" cy="4274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MEMORY</a:t>
              </a:r>
              <a:endParaRPr sz="2000" b="1" i="0" u="none" strike="noStrike" cap="none">
                <a:solidFill>
                  <a:srgbClr val="000000"/>
                </a:solidFill>
                <a:latin typeface="Calibri"/>
                <a:ea typeface="Calibri"/>
                <a:cs typeface="Calibri"/>
                <a:sym typeface="Calibri"/>
              </a:endParaRPr>
            </a:p>
          </p:txBody>
        </p:sp>
        <p:sp>
          <p:nvSpPr>
            <p:cNvPr id="417" name="Google Shape;417;p63"/>
            <p:cNvSpPr/>
            <p:nvPr/>
          </p:nvSpPr>
          <p:spPr>
            <a:xfrm>
              <a:off x="2170710" y="5658293"/>
              <a:ext cx="1044300" cy="647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KEYBOARD</a:t>
              </a:r>
              <a:endParaRPr sz="1400" b="1" i="0" u="none" strike="noStrike" cap="none">
                <a:solidFill>
                  <a:srgbClr val="000000"/>
                </a:solidFill>
                <a:latin typeface="Calibri"/>
                <a:ea typeface="Calibri"/>
                <a:cs typeface="Calibri"/>
                <a:sym typeface="Calibri"/>
              </a:endParaRPr>
            </a:p>
          </p:txBody>
        </p:sp>
        <p:sp>
          <p:nvSpPr>
            <p:cNvPr id="418" name="Google Shape;418;p63"/>
            <p:cNvSpPr/>
            <p:nvPr/>
          </p:nvSpPr>
          <p:spPr>
            <a:xfrm>
              <a:off x="6639710" y="2031290"/>
              <a:ext cx="2091300" cy="4274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419" name="Google Shape;419;p63"/>
            <p:cNvSpPr/>
            <p:nvPr/>
          </p:nvSpPr>
          <p:spPr>
            <a:xfrm>
              <a:off x="6816660" y="3985782"/>
              <a:ext cx="1788600" cy="11472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REGISTERS</a:t>
              </a:r>
              <a:endParaRPr sz="1400" b="1" i="0" u="none" strike="noStrike" cap="none">
                <a:solidFill>
                  <a:srgbClr val="000000"/>
                </a:solidFill>
                <a:latin typeface="Calibri"/>
                <a:ea typeface="Calibri"/>
                <a:cs typeface="Calibri"/>
                <a:sym typeface="Calibri"/>
              </a:endParaRPr>
            </a:p>
          </p:txBody>
        </p:sp>
        <p:sp>
          <p:nvSpPr>
            <p:cNvPr id="420" name="Google Shape;420;p63"/>
            <p:cNvSpPr/>
            <p:nvPr/>
          </p:nvSpPr>
          <p:spPr>
            <a:xfrm>
              <a:off x="6816660" y="5232665"/>
              <a:ext cx="1788600" cy="9465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CONTROL</a:t>
              </a:r>
              <a:endParaRPr sz="1400" b="1" i="0" u="none" strike="noStrike" cap="none">
                <a:solidFill>
                  <a:srgbClr val="000000"/>
                </a:solidFill>
                <a:latin typeface="Calibri"/>
                <a:ea typeface="Calibri"/>
                <a:cs typeface="Calibri"/>
                <a:sym typeface="Calibri"/>
              </a:endParaRPr>
            </a:p>
          </p:txBody>
        </p:sp>
        <p:sp>
          <p:nvSpPr>
            <p:cNvPr id="421" name="Google Shape;421;p63"/>
            <p:cNvSpPr/>
            <p:nvPr/>
          </p:nvSpPr>
          <p:spPr>
            <a:xfrm>
              <a:off x="2170710" y="4879318"/>
              <a:ext cx="1044300" cy="647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SCREEN</a:t>
              </a:r>
              <a:endParaRPr sz="1400" b="1" i="0" u="none" strike="noStrike" cap="none">
                <a:solidFill>
                  <a:srgbClr val="000000"/>
                </a:solidFill>
                <a:latin typeface="Calibri"/>
                <a:ea typeface="Calibri"/>
                <a:cs typeface="Calibri"/>
                <a:sym typeface="Calibri"/>
              </a:endParaRPr>
            </a:p>
          </p:txBody>
        </p:sp>
        <p:sp>
          <p:nvSpPr>
            <p:cNvPr id="422" name="Google Shape;422;p63"/>
            <p:cNvSpPr/>
            <p:nvPr/>
          </p:nvSpPr>
          <p:spPr>
            <a:xfrm>
              <a:off x="6041160" y="4836490"/>
              <a:ext cx="7383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23" name="Google Shape;423;p63"/>
            <p:cNvPicPr preferRelativeResize="0"/>
            <p:nvPr/>
          </p:nvPicPr>
          <p:blipFill rotWithShape="1">
            <a:blip r:embed="rId3">
              <a:alphaModFix/>
            </a:blip>
            <a:srcRect/>
            <a:stretch/>
          </p:blipFill>
          <p:spPr>
            <a:xfrm>
              <a:off x="7048137" y="2515468"/>
              <a:ext cx="1274441" cy="1407000"/>
            </a:xfrm>
            <a:prstGeom prst="rect">
              <a:avLst/>
            </a:prstGeom>
            <a:noFill/>
            <a:ln>
              <a:noFill/>
            </a:ln>
          </p:spPr>
        </p:pic>
        <p:sp>
          <p:nvSpPr>
            <p:cNvPr id="424" name="Google Shape;424;p63"/>
            <p:cNvSpPr/>
            <p:nvPr/>
          </p:nvSpPr>
          <p:spPr>
            <a:xfrm>
              <a:off x="4084860" y="2688765"/>
              <a:ext cx="1956300" cy="1326000"/>
            </a:xfrm>
            <a:prstGeom prst="rect">
              <a:avLst/>
            </a:prstGeom>
            <a:solidFill>
              <a:srgbClr val="CFE2F3"/>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2200" b="1" i="0" u="none" strike="noStrike" cap="none" dirty="0">
                  <a:solidFill>
                    <a:srgbClr val="000000"/>
                  </a:solidFill>
                  <a:latin typeface="Calibri"/>
                  <a:ea typeface="Calibri"/>
                  <a:cs typeface="Calibri"/>
                  <a:sym typeface="Calibri"/>
                </a:rPr>
                <a:t>ROM</a:t>
              </a:r>
              <a:endParaRPr sz="2200" b="1" i="0" u="none" strike="noStrike" cap="none" dirty="0">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alibri"/>
                  <a:ea typeface="Calibri"/>
                  <a:cs typeface="Calibri"/>
                  <a:sym typeface="Calibri"/>
                </a:rPr>
                <a:t>(16-bit Instructions, Read-Only)</a:t>
              </a:r>
              <a:endParaRPr sz="1400" b="0" i="0" u="none" strike="noStrike" cap="none" dirty="0">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ourier New"/>
                  <a:ea typeface="Courier New"/>
                  <a:cs typeface="Courier New"/>
                  <a:sym typeface="Courier New"/>
                </a:rPr>
                <a:t>1110001011111100</a:t>
              </a:r>
              <a:endParaRPr sz="1400" b="1" i="0" u="none" strike="noStrike" cap="none" dirty="0">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dirty="0">
                <a:solidFill>
                  <a:srgbClr val="000000"/>
                </a:solidFill>
                <a:latin typeface="Consolas"/>
                <a:ea typeface="Consolas"/>
                <a:cs typeface="Consolas"/>
                <a:sym typeface="Consolas"/>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dirty="0">
                <a:solidFill>
                  <a:srgbClr val="3D85C6"/>
                </a:solidFill>
                <a:latin typeface="Calibri"/>
                <a:ea typeface="Calibri"/>
                <a:cs typeface="Calibri"/>
                <a:sym typeface="Calibri"/>
              </a:endParaRPr>
            </a:p>
          </p:txBody>
        </p:sp>
        <p:sp>
          <p:nvSpPr>
            <p:cNvPr id="425" name="Google Shape;425;p63"/>
            <p:cNvSpPr/>
            <p:nvPr/>
          </p:nvSpPr>
          <p:spPr>
            <a:xfrm>
              <a:off x="4084860" y="4226665"/>
              <a:ext cx="1956300" cy="1952400"/>
            </a:xfrm>
            <a:prstGeom prst="rect">
              <a:avLst/>
            </a:prstGeom>
            <a:solidFill>
              <a:srgbClr val="D9EAD3"/>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1400"/>
                <a:buFont typeface="Arial"/>
                <a:buNone/>
              </a:pPr>
              <a:r>
                <a:rPr lang="en-US" sz="2200" b="1" i="0" u="none" strike="noStrike" cap="none">
                  <a:solidFill>
                    <a:schemeClr val="dk1"/>
                  </a:solidFill>
                  <a:latin typeface="Calibri"/>
                  <a:ea typeface="Calibri"/>
                  <a:cs typeface="Calibri"/>
                  <a:sym typeface="Calibri"/>
                </a:rPr>
                <a:t>RAM</a:t>
              </a:r>
              <a:endParaRPr sz="2200" b="1"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400"/>
                <a:buFont typeface="Arial"/>
                <a:buNone/>
              </a:pPr>
              <a:r>
                <a:rPr lang="en-US" sz="1400" b="1" i="0" u="none" strike="noStrike" cap="none">
                  <a:solidFill>
                    <a:schemeClr val="dk1"/>
                  </a:solidFill>
                  <a:latin typeface="Calibri"/>
                  <a:ea typeface="Calibri"/>
                  <a:cs typeface="Calibri"/>
                  <a:sym typeface="Calibri"/>
                </a:rPr>
                <a:t>(16-bit Data, Read/Write)</a:t>
              </a:r>
              <a:endParaRPr sz="1400" b="0" i="0" u="none" strike="noStrike" cap="none">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1100101010010101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rgbClr val="6AA84F"/>
                </a:solidFill>
                <a:latin typeface="Calibri"/>
                <a:ea typeface="Calibri"/>
                <a:cs typeface="Calibri"/>
                <a:sym typeface="Calibri"/>
              </a:endParaRPr>
            </a:p>
          </p:txBody>
        </p:sp>
        <p:sp>
          <p:nvSpPr>
            <p:cNvPr id="426" name="Google Shape;426;p63"/>
            <p:cNvSpPr/>
            <p:nvPr/>
          </p:nvSpPr>
          <p:spPr>
            <a:xfrm>
              <a:off x="7341810" y="5630940"/>
              <a:ext cx="738300" cy="412200"/>
            </a:xfrm>
            <a:prstGeom prst="rect">
              <a:avLst/>
            </a:prstGeom>
            <a:solidFill>
              <a:srgbClr val="F2F2F2"/>
            </a:solidFill>
            <a:ln w="25400" cap="flat" cmpd="sng">
              <a:solidFill>
                <a:srgbClr val="66666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200"/>
                <a:buFont typeface="Arial"/>
                <a:buNone/>
              </a:pPr>
              <a:r>
                <a:rPr lang="en-US" sz="2000" b="1" i="0" u="none" strike="noStrike" cap="none">
                  <a:solidFill>
                    <a:schemeClr val="dk1"/>
                  </a:solidFill>
                  <a:latin typeface="Calibri"/>
                  <a:ea typeface="Calibri"/>
                  <a:cs typeface="Calibri"/>
                  <a:sym typeface="Calibri"/>
                </a:rPr>
                <a:t>PC</a:t>
              </a:r>
              <a:endParaRPr sz="2000" b="1" i="0" u="none" strike="noStrike" cap="none">
                <a:solidFill>
                  <a:schemeClr val="dk1"/>
                </a:solidFill>
                <a:latin typeface="Calibri"/>
                <a:ea typeface="Calibri"/>
                <a:cs typeface="Calibri"/>
                <a:sym typeface="Calibri"/>
              </a:endParaRPr>
            </a:p>
          </p:txBody>
        </p:sp>
        <p:sp>
          <p:nvSpPr>
            <p:cNvPr id="427" name="Google Shape;427;p63"/>
            <p:cNvSpPr/>
            <p:nvPr/>
          </p:nvSpPr>
          <p:spPr>
            <a:xfrm>
              <a:off x="6969885" y="4392765"/>
              <a:ext cx="694200" cy="570000"/>
            </a:xfrm>
            <a:prstGeom prst="rect">
              <a:avLst/>
            </a:prstGeom>
            <a:solidFill>
              <a:srgbClr val="F3F3F3"/>
            </a:solidFill>
            <a:ln w="2857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A/M</a:t>
              </a:r>
              <a:endParaRPr sz="1800" b="1" i="0" u="none" strike="noStrike" cap="none">
                <a:solidFill>
                  <a:srgbClr val="000000"/>
                </a:solidFill>
                <a:latin typeface="Calibri"/>
                <a:ea typeface="Calibri"/>
                <a:cs typeface="Calibri"/>
                <a:sym typeface="Calibri"/>
              </a:endParaRPr>
            </a:p>
          </p:txBody>
        </p:sp>
        <p:sp>
          <p:nvSpPr>
            <p:cNvPr id="428" name="Google Shape;428;p63"/>
            <p:cNvSpPr/>
            <p:nvPr/>
          </p:nvSpPr>
          <p:spPr>
            <a:xfrm>
              <a:off x="7752285" y="4392765"/>
              <a:ext cx="694200" cy="570000"/>
            </a:xfrm>
            <a:prstGeom prst="rect">
              <a:avLst/>
            </a:prstGeom>
            <a:solidFill>
              <a:srgbClr val="F3F3F3"/>
            </a:solidFill>
            <a:ln w="2857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en-US" sz="2200" b="1" i="0" u="none" strike="noStrike" cap="none">
                  <a:solidFill>
                    <a:srgbClr val="000000"/>
                  </a:solidFill>
                  <a:latin typeface="Calibri"/>
                  <a:ea typeface="Calibri"/>
                  <a:cs typeface="Calibri"/>
                  <a:sym typeface="Calibri"/>
                </a:rPr>
                <a:t>D</a:t>
              </a:r>
              <a:endParaRPr sz="2200" b="1" i="0" u="none" strike="noStrike" cap="none">
                <a:solidFill>
                  <a:srgbClr val="000000"/>
                </a:solidFill>
                <a:latin typeface="Calibri"/>
                <a:ea typeface="Calibri"/>
                <a:cs typeface="Calibri"/>
                <a:sym typeface="Calibri"/>
              </a:endParaRPr>
            </a:p>
          </p:txBody>
        </p:sp>
        <p:sp>
          <p:nvSpPr>
            <p:cNvPr id="429" name="Google Shape;429;p63"/>
            <p:cNvSpPr/>
            <p:nvPr/>
          </p:nvSpPr>
          <p:spPr>
            <a:xfrm rot="10800000">
              <a:off x="3084510" y="4963465"/>
              <a:ext cx="10002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0" name="Google Shape;430;p63"/>
            <p:cNvSpPr/>
            <p:nvPr/>
          </p:nvSpPr>
          <p:spPr>
            <a:xfrm>
              <a:off x="6041160" y="3112365"/>
              <a:ext cx="7383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1" name="Google Shape;431;p63"/>
            <p:cNvSpPr/>
            <p:nvPr/>
          </p:nvSpPr>
          <p:spPr>
            <a:xfrm rot="10800000">
              <a:off x="5872435" y="5232665"/>
              <a:ext cx="777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2" name="Google Shape;432;p63"/>
            <p:cNvSpPr/>
            <p:nvPr/>
          </p:nvSpPr>
          <p:spPr>
            <a:xfrm>
              <a:off x="3215010" y="5742440"/>
              <a:ext cx="10002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Google Shape;437;p6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Control Flow</a:t>
            </a:r>
            <a:endParaRPr/>
          </a:p>
        </p:txBody>
      </p:sp>
      <p:sp>
        <p:nvSpPr>
          <p:cNvPr id="438" name="Google Shape;438;p6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Startup</a:t>
            </a:r>
            <a:endParaRPr dirty="0"/>
          </a:p>
          <a:p>
            <a:pPr marL="640080" lvl="1" indent="-283464" algn="l" rtl="0">
              <a:lnSpc>
                <a:spcPct val="110000"/>
              </a:lnSpc>
              <a:spcBef>
                <a:spcPts val="24"/>
              </a:spcBef>
              <a:spcAft>
                <a:spcPts val="0"/>
              </a:spcAft>
              <a:buSzPts val="2420"/>
              <a:buChar char="▪"/>
            </a:pPr>
            <a:r>
              <a:rPr lang="en-US" dirty="0"/>
              <a:t>Hack instructions loaded into ROM</a:t>
            </a:r>
            <a:endParaRPr dirty="0"/>
          </a:p>
          <a:p>
            <a:pPr marL="640080" lvl="1" indent="-283464" algn="l" rtl="0">
              <a:lnSpc>
                <a:spcPct val="110000"/>
              </a:lnSpc>
              <a:spcBef>
                <a:spcPts val="24"/>
              </a:spcBef>
              <a:spcAft>
                <a:spcPts val="0"/>
              </a:spcAft>
              <a:buSzPts val="2420"/>
              <a:buChar char="▪"/>
            </a:pPr>
            <a:r>
              <a:rPr lang="en-US" dirty="0"/>
              <a:t>Reset signal initializes computer state (</a:t>
            </a:r>
            <a:r>
              <a:rPr lang="en-US" dirty="0">
                <a:solidFill>
                  <a:srgbClr val="FFAB00"/>
                </a:solidFill>
              </a:rPr>
              <a:t>instruction 0</a:t>
            </a:r>
            <a:r>
              <a:rPr lang="en-US" dirty="0"/>
              <a:t>)</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Execution</a:t>
            </a:r>
            <a:endParaRPr dirty="0"/>
          </a:p>
          <a:p>
            <a:pPr marL="640080" lvl="1" indent="-283464" algn="l" rtl="0">
              <a:lnSpc>
                <a:spcPct val="110000"/>
              </a:lnSpc>
              <a:spcBef>
                <a:spcPts val="24"/>
              </a:spcBef>
              <a:spcAft>
                <a:spcPts val="0"/>
              </a:spcAft>
              <a:buSzPts val="2420"/>
              <a:buChar char="▪"/>
            </a:pPr>
            <a:r>
              <a:rPr lang="en-US" dirty="0"/>
              <a:t>Usually, </a:t>
            </a:r>
            <a:r>
              <a:rPr lang="en-US" dirty="0">
                <a:solidFill>
                  <a:srgbClr val="00B0F0"/>
                </a:solidFill>
              </a:rPr>
              <a:t>advance to next</a:t>
            </a:r>
            <a:r>
              <a:rPr lang="en-US" dirty="0"/>
              <a:t> instruction each cycle</a:t>
            </a:r>
            <a:endParaRPr dirty="0"/>
          </a:p>
          <a:p>
            <a:pPr marL="640080" lvl="1" indent="-283464" algn="l" rtl="0">
              <a:lnSpc>
                <a:spcPct val="110000"/>
              </a:lnSpc>
              <a:spcBef>
                <a:spcPts val="24"/>
              </a:spcBef>
              <a:spcAft>
                <a:spcPts val="0"/>
              </a:spcAft>
              <a:buSzPts val="2420"/>
              <a:buChar char="▪"/>
            </a:pPr>
            <a:r>
              <a:rPr lang="en-US" dirty="0"/>
              <a:t>On jump instruction, </a:t>
            </a:r>
            <a:r>
              <a:rPr lang="en-US" dirty="0">
                <a:solidFill>
                  <a:srgbClr val="00CC99"/>
                </a:solidFill>
              </a:rPr>
              <a:t>write a different address</a:t>
            </a:r>
            <a:r>
              <a:rPr lang="en-US" dirty="0"/>
              <a:t> into the PC</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439" name="Google Shape;439;p6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29</a:t>
            </a:fld>
            <a:endParaRPr/>
          </a:p>
        </p:txBody>
      </p:sp>
      <p:sp>
        <p:nvSpPr>
          <p:cNvPr id="440" name="Google Shape;440;p64"/>
          <p:cNvSpPr/>
          <p:nvPr/>
        </p:nvSpPr>
        <p:spPr>
          <a:xfrm rot="5400000">
            <a:off x="5212645" y="5552065"/>
            <a:ext cx="988800" cy="359400"/>
          </a:xfrm>
          <a:prstGeom prst="uturnArrow">
            <a:avLst>
              <a:gd name="adj1" fmla="val 33034"/>
              <a:gd name="adj2" fmla="val 25000"/>
              <a:gd name="adj3" fmla="val 25000"/>
              <a:gd name="adj4" fmla="val 43750"/>
              <a:gd name="adj5" fmla="val 100000"/>
            </a:avLst>
          </a:prstGeom>
          <a:solidFill>
            <a:schemeClr val="accent1"/>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1" name="Google Shape;441;p64"/>
          <p:cNvSpPr/>
          <p:nvPr/>
        </p:nvSpPr>
        <p:spPr>
          <a:xfrm>
            <a:off x="3511695" y="4455240"/>
            <a:ext cx="1956300" cy="2203800"/>
          </a:xfrm>
          <a:prstGeom prst="rect">
            <a:avLst/>
          </a:prstGeom>
          <a:solidFill>
            <a:srgbClr val="CFE2F3"/>
          </a:solid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0101110011100110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1011000101010100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1110001011111100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0101110101101110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0001011000111010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0010111011011001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0110111110101001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0001110010110110</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endParaRPr sz="12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200" b="1" i="0" u="none" strike="noStrike" cap="none">
                <a:solidFill>
                  <a:schemeClr val="dk1"/>
                </a:solidFill>
                <a:latin typeface="Calibri"/>
                <a:ea typeface="Calibri"/>
                <a:cs typeface="Calibri"/>
                <a:sym typeface="Calibri"/>
              </a:rPr>
              <a:t>ROM (Instructions)</a:t>
            </a:r>
            <a:endParaRPr sz="1200" b="1" i="0" u="none" strike="noStrike" cap="none">
              <a:solidFill>
                <a:schemeClr val="dk1"/>
              </a:solidFill>
              <a:latin typeface="Calibri"/>
              <a:ea typeface="Calibri"/>
              <a:cs typeface="Calibri"/>
              <a:sym typeface="Calibri"/>
            </a:endParaRPr>
          </a:p>
        </p:txBody>
      </p:sp>
      <p:sp>
        <p:nvSpPr>
          <p:cNvPr id="442" name="Google Shape;442;p64"/>
          <p:cNvSpPr/>
          <p:nvPr/>
        </p:nvSpPr>
        <p:spPr>
          <a:xfrm>
            <a:off x="2996970" y="4455240"/>
            <a:ext cx="514800" cy="20997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2</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3</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4</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5</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6</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7</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a:t>
            </a:r>
            <a:endParaRPr sz="1400" b="1" i="0" u="none" strike="noStrike" cap="none">
              <a:solidFill>
                <a:srgbClr val="000000"/>
              </a:solidFill>
              <a:latin typeface="Courier New"/>
              <a:ea typeface="Courier New"/>
              <a:cs typeface="Courier New"/>
              <a:sym typeface="Courier New"/>
            </a:endParaRPr>
          </a:p>
        </p:txBody>
      </p:sp>
      <p:sp>
        <p:nvSpPr>
          <p:cNvPr id="443" name="Google Shape;443;p64"/>
          <p:cNvSpPr/>
          <p:nvPr/>
        </p:nvSpPr>
        <p:spPr>
          <a:xfrm rot="5400000">
            <a:off x="5527345" y="5021115"/>
            <a:ext cx="359400" cy="359400"/>
          </a:xfrm>
          <a:prstGeom prst="uturnArrow">
            <a:avLst>
              <a:gd name="adj1" fmla="val 33034"/>
              <a:gd name="adj2" fmla="val 25000"/>
              <a:gd name="adj3" fmla="val 25000"/>
              <a:gd name="adj4" fmla="val 43750"/>
              <a:gd name="adj5" fmla="val 74604"/>
            </a:avLst>
          </a:prstGeom>
          <a:solidFill>
            <a:srgbClr val="00B0F0"/>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4" name="Google Shape;444;p64"/>
          <p:cNvSpPr/>
          <p:nvPr/>
        </p:nvSpPr>
        <p:spPr>
          <a:xfrm rot="5400000">
            <a:off x="5527345" y="4804890"/>
            <a:ext cx="359400" cy="359400"/>
          </a:xfrm>
          <a:prstGeom prst="uturnArrow">
            <a:avLst>
              <a:gd name="adj1" fmla="val 33034"/>
              <a:gd name="adj2" fmla="val 25000"/>
              <a:gd name="adj3" fmla="val 25000"/>
              <a:gd name="adj4" fmla="val 43750"/>
              <a:gd name="adj5" fmla="val 74604"/>
            </a:avLst>
          </a:prstGeom>
          <a:solidFill>
            <a:srgbClr val="00B0F0"/>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5" name="Google Shape;445;p64"/>
          <p:cNvSpPr/>
          <p:nvPr/>
        </p:nvSpPr>
        <p:spPr>
          <a:xfrm rot="5400000">
            <a:off x="5527345" y="4588640"/>
            <a:ext cx="359400" cy="359400"/>
          </a:xfrm>
          <a:prstGeom prst="uturnArrow">
            <a:avLst>
              <a:gd name="adj1" fmla="val 33034"/>
              <a:gd name="adj2" fmla="val 25000"/>
              <a:gd name="adj3" fmla="val 25000"/>
              <a:gd name="adj4" fmla="val 43750"/>
              <a:gd name="adj5" fmla="val 74604"/>
            </a:avLst>
          </a:prstGeom>
          <a:solidFill>
            <a:srgbClr val="00B0F0"/>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6" name="Google Shape;446;p64"/>
          <p:cNvSpPr/>
          <p:nvPr/>
        </p:nvSpPr>
        <p:spPr>
          <a:xfrm>
            <a:off x="5794170" y="4550071"/>
            <a:ext cx="596700" cy="198900"/>
          </a:xfrm>
          <a:prstGeom prst="leftArrow">
            <a:avLst>
              <a:gd name="adj1" fmla="val 50000"/>
              <a:gd name="adj2" fmla="val 50000"/>
            </a:avLst>
          </a:prstGeom>
          <a:solidFill>
            <a:srgbClr val="FFAB00"/>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8">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38">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3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5"/>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Recap: Bloom’s Taxonomy </a:t>
            </a:r>
            <a:endParaRPr dirty="0"/>
          </a:p>
        </p:txBody>
      </p:sp>
      <p:sp>
        <p:nvSpPr>
          <p:cNvPr id="59" name="Google Shape;59;p5"/>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3</a:t>
            </a:fld>
            <a:endParaRPr/>
          </a:p>
        </p:txBody>
      </p:sp>
      <p:sp>
        <p:nvSpPr>
          <p:cNvPr id="60" name="Google Shape;60;p5"/>
          <p:cNvSpPr/>
          <p:nvPr/>
        </p:nvSpPr>
        <p:spPr>
          <a:xfrm>
            <a:off x="1370695" y="6003405"/>
            <a:ext cx="7335000" cy="660000"/>
          </a:xfrm>
          <a:prstGeom prst="trapezoid">
            <a:avLst>
              <a:gd name="adj" fmla="val 64862"/>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Open Sans"/>
                <a:ea typeface="Open Sans"/>
                <a:cs typeface="Open Sans"/>
                <a:sym typeface="Open Sans"/>
              </a:rPr>
              <a:t>Remembering</a:t>
            </a:r>
            <a:endParaRPr sz="1600" b="1" i="0" u="none" strike="noStrike" cap="none">
              <a:solidFill>
                <a:srgbClr val="000000"/>
              </a:solidFill>
              <a:latin typeface="Open Sans"/>
              <a:ea typeface="Open Sans"/>
              <a:cs typeface="Open Sans"/>
              <a:sym typeface="Open Sans"/>
            </a:endParaRPr>
          </a:p>
        </p:txBody>
      </p:sp>
      <p:sp>
        <p:nvSpPr>
          <p:cNvPr id="61" name="Google Shape;61;p5"/>
          <p:cNvSpPr/>
          <p:nvPr/>
        </p:nvSpPr>
        <p:spPr>
          <a:xfrm>
            <a:off x="1920139" y="5190432"/>
            <a:ext cx="6259200" cy="705900"/>
          </a:xfrm>
          <a:prstGeom prst="trapezoid">
            <a:avLst>
              <a:gd name="adj" fmla="val 60623"/>
            </a:avLst>
          </a:prstGeom>
          <a:solidFill>
            <a:srgbClr val="4A86E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Open Sans"/>
                <a:ea typeface="Open Sans"/>
                <a:cs typeface="Open Sans"/>
                <a:sym typeface="Open Sans"/>
              </a:rPr>
              <a:t>Understanding</a:t>
            </a:r>
            <a:endParaRPr sz="1600" b="0" i="0" u="none" strike="noStrike" cap="none">
              <a:solidFill>
                <a:srgbClr val="000000"/>
              </a:solidFill>
              <a:latin typeface="Arial"/>
              <a:ea typeface="Arial"/>
              <a:cs typeface="Arial"/>
              <a:sym typeface="Arial"/>
            </a:endParaRPr>
          </a:p>
        </p:txBody>
      </p:sp>
      <p:sp>
        <p:nvSpPr>
          <p:cNvPr id="62" name="Google Shape;62;p5"/>
          <p:cNvSpPr/>
          <p:nvPr/>
        </p:nvSpPr>
        <p:spPr>
          <a:xfrm>
            <a:off x="2457634" y="4264611"/>
            <a:ext cx="5184300" cy="818700"/>
          </a:xfrm>
          <a:prstGeom prst="trapezoid">
            <a:avLst>
              <a:gd name="adj" fmla="val 62989"/>
            </a:avLst>
          </a:prstGeom>
          <a:solidFill>
            <a:srgbClr val="00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Open Sans"/>
                <a:ea typeface="Open Sans"/>
                <a:cs typeface="Open Sans"/>
                <a:sym typeface="Open Sans"/>
              </a:rPr>
              <a:t>Applying</a:t>
            </a:r>
            <a:endParaRPr sz="1600" b="1" i="0" u="none" strike="noStrike" cap="none">
              <a:solidFill>
                <a:srgbClr val="000000"/>
              </a:solidFill>
              <a:latin typeface="Open Sans"/>
              <a:ea typeface="Open Sans"/>
              <a:cs typeface="Open Sans"/>
              <a:sym typeface="Open Sans"/>
            </a:endParaRPr>
          </a:p>
        </p:txBody>
      </p:sp>
      <p:sp>
        <p:nvSpPr>
          <p:cNvPr id="63" name="Google Shape;63;p5"/>
          <p:cNvSpPr/>
          <p:nvPr/>
        </p:nvSpPr>
        <p:spPr>
          <a:xfrm>
            <a:off x="3054853" y="3497794"/>
            <a:ext cx="3965400" cy="660000"/>
          </a:xfrm>
          <a:prstGeom prst="trapezoid">
            <a:avLst>
              <a:gd name="adj" fmla="val 59874"/>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Open Sans"/>
                <a:ea typeface="Open Sans"/>
                <a:cs typeface="Open Sans"/>
                <a:sym typeface="Open Sans"/>
              </a:rPr>
              <a:t>Analyzing</a:t>
            </a:r>
            <a:endParaRPr sz="1600" b="0" i="0" u="none" strike="noStrike" cap="none">
              <a:solidFill>
                <a:srgbClr val="000000"/>
              </a:solidFill>
              <a:latin typeface="Arial"/>
              <a:ea typeface="Arial"/>
              <a:cs typeface="Arial"/>
              <a:sym typeface="Arial"/>
            </a:endParaRPr>
          </a:p>
        </p:txBody>
      </p:sp>
      <p:sp>
        <p:nvSpPr>
          <p:cNvPr id="64" name="Google Shape;64;p5"/>
          <p:cNvSpPr/>
          <p:nvPr/>
        </p:nvSpPr>
        <p:spPr>
          <a:xfrm>
            <a:off x="4094018" y="1125225"/>
            <a:ext cx="1911300" cy="1452900"/>
          </a:xfrm>
          <a:prstGeom prst="triangle">
            <a:avLst>
              <a:gd name="adj" fmla="val 49407"/>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chemeClr val="dk1"/>
                </a:solidFill>
                <a:latin typeface="Open Sans"/>
                <a:ea typeface="Open Sans"/>
                <a:cs typeface="Open Sans"/>
                <a:sym typeface="Open Sans"/>
              </a:rPr>
              <a:t>Creating</a:t>
            </a:r>
            <a:endParaRPr sz="1400" b="0" i="0" u="none" strike="noStrike" cap="none">
              <a:solidFill>
                <a:srgbClr val="000000"/>
              </a:solidFill>
              <a:highlight>
                <a:srgbClr val="FCE5CD"/>
              </a:highlight>
              <a:latin typeface="Arial"/>
              <a:ea typeface="Arial"/>
              <a:cs typeface="Arial"/>
              <a:sym typeface="Arial"/>
            </a:endParaRPr>
          </a:p>
        </p:txBody>
      </p:sp>
      <p:sp>
        <p:nvSpPr>
          <p:cNvPr id="65" name="Google Shape;65;p5"/>
          <p:cNvSpPr/>
          <p:nvPr/>
        </p:nvSpPr>
        <p:spPr>
          <a:xfrm>
            <a:off x="3544574" y="2684832"/>
            <a:ext cx="2986200" cy="705900"/>
          </a:xfrm>
          <a:prstGeom prst="trapezoid">
            <a:avLst>
              <a:gd name="adj" fmla="val 60623"/>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Open Sans"/>
                <a:ea typeface="Open Sans"/>
                <a:cs typeface="Open Sans"/>
                <a:sym typeface="Open Sans"/>
              </a:rPr>
              <a:t>Evaluating</a:t>
            </a:r>
            <a:endParaRPr sz="1600" b="0" i="0" u="none" strike="noStrike" cap="none">
              <a:solidFill>
                <a:srgbClr val="000000"/>
              </a:solidFill>
              <a:latin typeface="Arial"/>
              <a:ea typeface="Arial"/>
              <a:cs typeface="Arial"/>
              <a:sym typeface="Arial"/>
            </a:endParaRPr>
          </a:p>
        </p:txBody>
      </p:sp>
      <p:sp>
        <p:nvSpPr>
          <p:cNvPr id="66" name="Google Shape;66;p5"/>
          <p:cNvSpPr/>
          <p:nvPr/>
        </p:nvSpPr>
        <p:spPr>
          <a:xfrm>
            <a:off x="414575" y="6043688"/>
            <a:ext cx="31299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Recalling facts and basic concepts</a:t>
            </a:r>
            <a:endParaRPr sz="1400" b="0" i="0" u="none" strike="noStrike" cap="none">
              <a:solidFill>
                <a:srgbClr val="000000"/>
              </a:solidFill>
              <a:latin typeface="Arial"/>
              <a:ea typeface="Arial"/>
              <a:cs typeface="Arial"/>
              <a:sym typeface="Arial"/>
            </a:endParaRPr>
          </a:p>
        </p:txBody>
      </p:sp>
      <p:sp>
        <p:nvSpPr>
          <p:cNvPr id="67" name="Google Shape;67;p5"/>
          <p:cNvSpPr/>
          <p:nvPr/>
        </p:nvSpPr>
        <p:spPr>
          <a:xfrm>
            <a:off x="414575" y="5253681"/>
            <a:ext cx="33735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Explaining ideas or concepts</a:t>
            </a:r>
            <a:endParaRPr sz="1400" b="0" i="0" u="none" strike="noStrike" cap="none">
              <a:solidFill>
                <a:srgbClr val="000000"/>
              </a:solidFill>
              <a:latin typeface="Arial"/>
              <a:ea typeface="Arial"/>
              <a:cs typeface="Arial"/>
              <a:sym typeface="Arial"/>
            </a:endParaRPr>
          </a:p>
        </p:txBody>
      </p:sp>
      <p:sp>
        <p:nvSpPr>
          <p:cNvPr id="68" name="Google Shape;68;p5"/>
          <p:cNvSpPr/>
          <p:nvPr/>
        </p:nvSpPr>
        <p:spPr>
          <a:xfrm>
            <a:off x="414575" y="4384389"/>
            <a:ext cx="35991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Using information in a new (or similar) situation</a:t>
            </a:r>
            <a:endParaRPr sz="1400" b="0" i="0" u="none" strike="noStrike" cap="none">
              <a:solidFill>
                <a:srgbClr val="000000"/>
              </a:solidFill>
              <a:latin typeface="Arial"/>
              <a:ea typeface="Arial"/>
              <a:cs typeface="Arial"/>
              <a:sym typeface="Arial"/>
            </a:endParaRPr>
          </a:p>
        </p:txBody>
      </p:sp>
      <p:sp>
        <p:nvSpPr>
          <p:cNvPr id="69" name="Google Shape;69;p5"/>
          <p:cNvSpPr/>
          <p:nvPr/>
        </p:nvSpPr>
        <p:spPr>
          <a:xfrm>
            <a:off x="414575" y="3538018"/>
            <a:ext cx="38130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Drawing connections among ideas</a:t>
            </a:r>
            <a:endParaRPr sz="1400" b="0" i="0" u="none" strike="noStrike" cap="none">
              <a:solidFill>
                <a:srgbClr val="000000"/>
              </a:solidFill>
              <a:latin typeface="Arial"/>
              <a:ea typeface="Arial"/>
              <a:cs typeface="Arial"/>
              <a:sym typeface="Arial"/>
            </a:endParaRPr>
          </a:p>
        </p:txBody>
      </p:sp>
      <p:sp>
        <p:nvSpPr>
          <p:cNvPr id="70" name="Google Shape;70;p5"/>
          <p:cNvSpPr/>
          <p:nvPr/>
        </p:nvSpPr>
        <p:spPr>
          <a:xfrm>
            <a:off x="414575" y="2759590"/>
            <a:ext cx="39654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Justifying your decisions or position</a:t>
            </a:r>
            <a:endParaRPr sz="1400" b="0" i="0" u="none" strike="noStrike" cap="none">
              <a:solidFill>
                <a:srgbClr val="000000"/>
              </a:solidFill>
              <a:latin typeface="Arial"/>
              <a:ea typeface="Arial"/>
              <a:cs typeface="Arial"/>
              <a:sym typeface="Arial"/>
            </a:endParaRPr>
          </a:p>
        </p:txBody>
      </p:sp>
      <p:sp>
        <p:nvSpPr>
          <p:cNvPr id="71" name="Google Shape;71;p5"/>
          <p:cNvSpPr/>
          <p:nvPr/>
        </p:nvSpPr>
        <p:spPr>
          <a:xfrm>
            <a:off x="414575" y="1908424"/>
            <a:ext cx="41340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Producing something new </a:t>
            </a: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77"/>
        <p:cNvGrpSpPr/>
        <p:nvPr/>
      </p:nvGrpSpPr>
      <p:grpSpPr>
        <a:xfrm>
          <a:off x="0" y="0"/>
          <a:ext cx="0" cy="0"/>
          <a:chOff x="0" y="0"/>
          <a:chExt cx="0" cy="0"/>
        </a:xfrm>
      </p:grpSpPr>
      <p:sp>
        <p:nvSpPr>
          <p:cNvPr id="478" name="Google Shape;478;p6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Registers</a:t>
            </a:r>
            <a:endParaRPr/>
          </a:p>
        </p:txBody>
      </p:sp>
      <p:sp>
        <p:nvSpPr>
          <p:cNvPr id="479" name="Google Shape;479;p65"/>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indent="-347472"/>
            <a:r>
              <a:rPr lang="en-US" b="1" u="sng" dirty="0">
                <a:solidFill>
                  <a:srgbClr val="714EA3"/>
                </a:solidFill>
              </a:rPr>
              <a:t>D</a:t>
            </a:r>
            <a:r>
              <a:rPr lang="en-US" dirty="0">
                <a:solidFill>
                  <a:srgbClr val="714EA3"/>
                </a:solidFill>
              </a:rPr>
              <a:t> Register</a:t>
            </a:r>
            <a:r>
              <a:rPr lang="en-US" dirty="0"/>
              <a:t>: For storing </a:t>
            </a:r>
            <a:r>
              <a:rPr lang="en-US" b="1" u="sng" dirty="0">
                <a:solidFill>
                  <a:srgbClr val="714EA3"/>
                </a:solidFill>
              </a:rPr>
              <a:t>D</a:t>
            </a:r>
            <a:r>
              <a:rPr lang="en-US" dirty="0"/>
              <a:t>ata</a:t>
            </a:r>
          </a:p>
          <a:p>
            <a:pPr marL="347472" indent="-347472"/>
            <a:endParaRPr lang="en-US" b="1" u="sng" dirty="0">
              <a:solidFill>
                <a:srgbClr val="714EA3"/>
              </a:solidFill>
            </a:endParaRPr>
          </a:p>
          <a:p>
            <a:pPr marL="347472" indent="-347472"/>
            <a:r>
              <a:rPr lang="en-US" b="1" u="sng" dirty="0">
                <a:solidFill>
                  <a:srgbClr val="714EA3"/>
                </a:solidFill>
              </a:rPr>
              <a:t>A</a:t>
            </a:r>
            <a:r>
              <a:rPr lang="en-US" dirty="0">
                <a:solidFill>
                  <a:srgbClr val="714EA3"/>
                </a:solidFill>
              </a:rPr>
              <a:t> Register</a:t>
            </a:r>
            <a:r>
              <a:rPr lang="en-US" dirty="0"/>
              <a:t>: For storing data </a:t>
            </a:r>
            <a:r>
              <a:rPr lang="en-US" i="1" dirty="0"/>
              <a:t>and</a:t>
            </a:r>
            <a:r>
              <a:rPr lang="en-US" dirty="0"/>
              <a:t> </a:t>
            </a:r>
            <a:r>
              <a:rPr lang="en-US" b="1" u="sng" dirty="0">
                <a:solidFill>
                  <a:srgbClr val="714EA3"/>
                </a:solidFill>
              </a:rPr>
              <a:t>A</a:t>
            </a:r>
            <a:r>
              <a:rPr lang="en-US" dirty="0"/>
              <a:t>ddressing memory</a:t>
            </a:r>
            <a:endParaRPr lang="en-US" b="1" u="sng" dirty="0">
              <a:solidFill>
                <a:srgbClr val="714EA3"/>
              </a:solidFill>
            </a:endParaRPr>
          </a:p>
          <a:p>
            <a:pPr marL="347472" lvl="0" indent="-215392" algn="l" rtl="0">
              <a:lnSpc>
                <a:spcPct val="110000"/>
              </a:lnSpc>
              <a:spcBef>
                <a:spcPts val="440"/>
              </a:spcBef>
              <a:spcAft>
                <a:spcPts val="0"/>
              </a:spcAft>
              <a:buSzPts val="2080"/>
              <a:buFont typeface="Noto Sans Symbols"/>
              <a:buNone/>
            </a:pPr>
            <a:endParaRPr dirty="0"/>
          </a:p>
          <a:p>
            <a:pPr marL="347472" lvl="0" indent="-347472"/>
            <a:r>
              <a:rPr lang="en-US" b="1" u="sng" dirty="0">
                <a:solidFill>
                  <a:srgbClr val="714EA3"/>
                </a:solidFill>
              </a:rPr>
              <a:t>M</a:t>
            </a:r>
            <a:r>
              <a:rPr lang="en-US" dirty="0">
                <a:solidFill>
                  <a:srgbClr val="714EA3"/>
                </a:solidFill>
              </a:rPr>
              <a:t> “Register”</a:t>
            </a:r>
            <a:r>
              <a:rPr lang="en-US" dirty="0"/>
              <a:t>: The 16-bit word in </a:t>
            </a:r>
            <a:r>
              <a:rPr lang="en-US" b="1" u="sng" dirty="0">
                <a:solidFill>
                  <a:srgbClr val="714EA3"/>
                </a:solidFill>
              </a:rPr>
              <a:t>M</a:t>
            </a:r>
            <a:r>
              <a:rPr lang="en-US" dirty="0"/>
              <a:t>emory currently being referenced by the address in A </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480" name="Google Shape;480;p6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30</a:t>
            </a:fld>
            <a:endParaRPr/>
          </a:p>
        </p:txBody>
      </p:sp>
      <p:sp>
        <p:nvSpPr>
          <p:cNvPr id="481" name="Google Shape;481;p65"/>
          <p:cNvSpPr/>
          <p:nvPr/>
        </p:nvSpPr>
        <p:spPr>
          <a:xfrm>
            <a:off x="5253425" y="4926767"/>
            <a:ext cx="1788600" cy="11472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REGISTERS</a:t>
            </a:r>
            <a:endParaRPr sz="1400" b="1" i="0" u="none" strike="noStrike" cap="none">
              <a:solidFill>
                <a:srgbClr val="000000"/>
              </a:solidFill>
              <a:latin typeface="Calibri"/>
              <a:ea typeface="Calibri"/>
              <a:cs typeface="Calibri"/>
              <a:sym typeface="Calibri"/>
            </a:endParaRPr>
          </a:p>
        </p:txBody>
      </p:sp>
      <p:sp>
        <p:nvSpPr>
          <p:cNvPr id="482" name="Google Shape;482;p65"/>
          <p:cNvSpPr/>
          <p:nvPr/>
        </p:nvSpPr>
        <p:spPr>
          <a:xfrm>
            <a:off x="5406650" y="5333750"/>
            <a:ext cx="694200" cy="570000"/>
          </a:xfrm>
          <a:prstGeom prst="rect">
            <a:avLst/>
          </a:prstGeom>
          <a:solidFill>
            <a:srgbClr val="F3F3F3"/>
          </a:solidFill>
          <a:ln w="2857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en-US" sz="2200" b="1" i="0" u="sng" strike="noStrike" cap="none" dirty="0">
                <a:solidFill>
                  <a:srgbClr val="714EA3"/>
                </a:solidFill>
                <a:latin typeface="Calibri"/>
                <a:ea typeface="Calibri"/>
                <a:cs typeface="Calibri"/>
                <a:sym typeface="Calibri"/>
              </a:rPr>
              <a:t>A</a:t>
            </a:r>
            <a:endParaRPr sz="2200" b="1" i="0" u="sng" strike="noStrike" cap="none" dirty="0">
              <a:solidFill>
                <a:srgbClr val="714EA3"/>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alibri"/>
                <a:ea typeface="Calibri"/>
                <a:cs typeface="Calibri"/>
                <a:sym typeface="Calibri"/>
              </a:rPr>
              <a:t>108</a:t>
            </a:r>
            <a:endParaRPr sz="1400" b="0" i="0" u="none" strike="noStrike" cap="none" dirty="0">
              <a:solidFill>
                <a:srgbClr val="000000"/>
              </a:solidFill>
              <a:latin typeface="Calibri"/>
              <a:ea typeface="Calibri"/>
              <a:cs typeface="Calibri"/>
              <a:sym typeface="Calibri"/>
            </a:endParaRPr>
          </a:p>
        </p:txBody>
      </p:sp>
      <p:sp>
        <p:nvSpPr>
          <p:cNvPr id="483" name="Google Shape;483;p65"/>
          <p:cNvSpPr/>
          <p:nvPr/>
        </p:nvSpPr>
        <p:spPr>
          <a:xfrm>
            <a:off x="6189050" y="5333750"/>
            <a:ext cx="694200" cy="570000"/>
          </a:xfrm>
          <a:prstGeom prst="rect">
            <a:avLst/>
          </a:prstGeom>
          <a:solidFill>
            <a:srgbClr val="F3F3F3"/>
          </a:solidFill>
          <a:ln w="2857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en-US" sz="2200" b="1" i="0" u="sng" strike="noStrike" cap="none" dirty="0">
                <a:solidFill>
                  <a:srgbClr val="714EA3"/>
                </a:solidFill>
                <a:latin typeface="Calibri"/>
                <a:ea typeface="Calibri"/>
                <a:cs typeface="Calibri"/>
                <a:sym typeface="Calibri"/>
              </a:rPr>
              <a:t>D</a:t>
            </a:r>
            <a:endParaRPr sz="2200" b="1" i="0" u="sng" strike="noStrike" cap="none" dirty="0">
              <a:solidFill>
                <a:srgbClr val="714EA3"/>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endParaRPr sz="1400" b="1" i="0" u="none" strike="noStrike" cap="none" dirty="0">
              <a:solidFill>
                <a:srgbClr val="000000"/>
              </a:solidFill>
              <a:latin typeface="Calibri"/>
              <a:ea typeface="Calibri"/>
              <a:cs typeface="Calibri"/>
              <a:sym typeface="Calibri"/>
            </a:endParaRPr>
          </a:p>
        </p:txBody>
      </p:sp>
      <p:sp>
        <p:nvSpPr>
          <p:cNvPr id="484" name="Google Shape;484;p65"/>
          <p:cNvSpPr/>
          <p:nvPr/>
        </p:nvSpPr>
        <p:spPr>
          <a:xfrm>
            <a:off x="2346960" y="4524175"/>
            <a:ext cx="1923165" cy="1727400"/>
          </a:xfrm>
          <a:prstGeom prst="rect">
            <a:avLst/>
          </a:prstGeom>
          <a:solidFill>
            <a:srgbClr val="D9EAD3"/>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1400"/>
              <a:buFont typeface="Arial"/>
              <a:buNone/>
            </a:pPr>
            <a:r>
              <a:rPr lang="en-US" sz="2200" b="1" i="0" u="none" strike="noStrike" cap="none">
                <a:solidFill>
                  <a:schemeClr val="dk1"/>
                </a:solidFill>
                <a:latin typeface="Calibri"/>
                <a:ea typeface="Calibri"/>
                <a:cs typeface="Calibri"/>
                <a:sym typeface="Calibri"/>
              </a:rPr>
              <a:t>RAM</a:t>
            </a:r>
            <a:endParaRPr sz="1400" b="0" i="0" u="none" strike="noStrike" cap="none">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endParaRPr sz="800" b="0" i="0" u="none" strike="noStrike" cap="none">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1100101010010101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rgbClr val="6AA84F"/>
              </a:solidFill>
              <a:latin typeface="Calibri"/>
              <a:ea typeface="Calibri"/>
              <a:cs typeface="Calibri"/>
              <a:sym typeface="Calibri"/>
            </a:endParaRPr>
          </a:p>
        </p:txBody>
      </p:sp>
      <p:sp>
        <p:nvSpPr>
          <p:cNvPr id="485" name="Google Shape;485;p65"/>
          <p:cNvSpPr/>
          <p:nvPr/>
        </p:nvSpPr>
        <p:spPr>
          <a:xfrm>
            <a:off x="4270125" y="4524175"/>
            <a:ext cx="514800" cy="1727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106</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107</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108</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109</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110</a:t>
            </a:r>
            <a:endParaRPr sz="1400" b="0"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ourier New"/>
                <a:ea typeface="Courier New"/>
                <a:cs typeface="Courier New"/>
                <a:sym typeface="Courier New"/>
              </a:rPr>
              <a:t>...</a:t>
            </a:r>
            <a:endParaRPr sz="1400" b="0" i="0" u="none" strike="noStrike" cap="none">
              <a:solidFill>
                <a:srgbClr val="000000"/>
              </a:solidFill>
              <a:latin typeface="Courier New"/>
              <a:ea typeface="Courier New"/>
              <a:cs typeface="Courier New"/>
              <a:sym typeface="Courier New"/>
            </a:endParaRPr>
          </a:p>
        </p:txBody>
      </p:sp>
      <p:cxnSp>
        <p:nvCxnSpPr>
          <p:cNvPr id="486" name="Google Shape;486;p65"/>
          <p:cNvCxnSpPr>
            <a:stCxn id="482" idx="1"/>
            <a:endCxn id="485" idx="3"/>
          </p:cNvCxnSpPr>
          <p:nvPr/>
        </p:nvCxnSpPr>
        <p:spPr>
          <a:xfrm rot="10800000">
            <a:off x="4785050" y="5387750"/>
            <a:ext cx="621600" cy="231000"/>
          </a:xfrm>
          <a:prstGeom prst="curvedConnector3">
            <a:avLst>
              <a:gd name="adj1" fmla="val 50010"/>
            </a:avLst>
          </a:prstGeom>
          <a:noFill/>
          <a:ln w="28575" cap="flat" cmpd="sng">
            <a:solidFill>
              <a:schemeClr val="dk2"/>
            </a:solidFill>
            <a:prstDash val="solid"/>
            <a:round/>
            <a:headEnd type="none" w="sm" len="sm"/>
            <a:tailEnd type="triangle" w="med" len="med"/>
          </a:ln>
        </p:spPr>
      </p:cxnSp>
      <p:sp>
        <p:nvSpPr>
          <p:cNvPr id="487" name="Google Shape;487;p65"/>
          <p:cNvSpPr/>
          <p:nvPr/>
        </p:nvSpPr>
        <p:spPr>
          <a:xfrm>
            <a:off x="1903136" y="5102750"/>
            <a:ext cx="443700" cy="570000"/>
          </a:xfrm>
          <a:prstGeom prst="rect">
            <a:avLst/>
          </a:prstGeom>
          <a:noFill/>
          <a:ln>
            <a:noFill/>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US" sz="2200" b="1" i="0" u="sng" strike="noStrike" cap="none" dirty="0">
                <a:solidFill>
                  <a:srgbClr val="714EA3"/>
                </a:solidFill>
                <a:latin typeface="Calibri"/>
                <a:ea typeface="Calibri"/>
                <a:cs typeface="Calibri"/>
                <a:sym typeface="Calibri"/>
              </a:rPr>
              <a:t>M</a:t>
            </a:r>
            <a:endParaRPr sz="2200" b="1" i="0" u="sng" strike="noStrike" cap="none" dirty="0">
              <a:solidFill>
                <a:srgbClr val="714EA3"/>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91"/>
        <p:cNvGrpSpPr/>
        <p:nvPr/>
      </p:nvGrpSpPr>
      <p:grpSpPr>
        <a:xfrm>
          <a:off x="0" y="0"/>
          <a:ext cx="0" cy="0"/>
          <a:chOff x="0" y="0"/>
          <a:chExt cx="0" cy="0"/>
        </a:xfrm>
      </p:grpSpPr>
      <p:sp>
        <p:nvSpPr>
          <p:cNvPr id="492" name="Google Shape;492;p6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A-Instructions</a:t>
            </a:r>
            <a:endParaRPr/>
          </a:p>
        </p:txBody>
      </p:sp>
      <p:sp>
        <p:nvSpPr>
          <p:cNvPr id="493" name="Google Shape;493;p66"/>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Syntax:</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b="1" dirty="0">
                <a:latin typeface="Courier New"/>
                <a:ea typeface="Courier New"/>
                <a:cs typeface="Courier New"/>
                <a:sym typeface="Courier New"/>
              </a:rPr>
              <a:t>value</a:t>
            </a:r>
            <a:r>
              <a:rPr lang="en-US" dirty="0"/>
              <a:t> can either be:</a:t>
            </a:r>
            <a:endParaRPr dirty="0"/>
          </a:p>
          <a:p>
            <a:pPr marL="640080" lvl="1" indent="-283464" algn="l" rtl="0">
              <a:lnSpc>
                <a:spcPct val="110000"/>
              </a:lnSpc>
              <a:spcBef>
                <a:spcPts val="24"/>
              </a:spcBef>
              <a:spcAft>
                <a:spcPts val="0"/>
              </a:spcAft>
              <a:buSzPts val="2420"/>
              <a:buChar char="▪"/>
            </a:pPr>
            <a:r>
              <a:rPr lang="en-US" dirty="0"/>
              <a:t>A non-negative decimal constant</a:t>
            </a:r>
            <a:endParaRPr dirty="0"/>
          </a:p>
          <a:p>
            <a:pPr marL="640080" lvl="1" indent="-283464" algn="l" rtl="0">
              <a:lnSpc>
                <a:spcPct val="110000"/>
              </a:lnSpc>
              <a:spcBef>
                <a:spcPts val="24"/>
              </a:spcBef>
              <a:spcAft>
                <a:spcPts val="0"/>
              </a:spcAft>
              <a:buSzPts val="2420"/>
              <a:buChar char="▪"/>
            </a:pPr>
            <a:r>
              <a:rPr lang="en-US" dirty="0"/>
              <a:t>A symbol referring to a constant</a:t>
            </a:r>
            <a:endParaRPr dirty="0"/>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Font typeface="Noto Sans Symbols"/>
              <a:buChar char="❖"/>
            </a:pPr>
            <a:r>
              <a:rPr lang="en-US" dirty="0"/>
              <a:t>Semantics:</a:t>
            </a:r>
            <a:endParaRPr dirty="0"/>
          </a:p>
          <a:p>
            <a:pPr marL="640080" lvl="1" indent="-283464" algn="l" rtl="0">
              <a:lnSpc>
                <a:spcPct val="110000"/>
              </a:lnSpc>
              <a:spcBef>
                <a:spcPts val="24"/>
              </a:spcBef>
              <a:spcAft>
                <a:spcPts val="0"/>
              </a:spcAft>
              <a:buSzPts val="2420"/>
              <a:buChar char="▪"/>
            </a:pPr>
            <a:r>
              <a:rPr lang="en-US" dirty="0"/>
              <a:t>Stores </a:t>
            </a:r>
            <a:r>
              <a:rPr lang="en-US" b="1" dirty="0">
                <a:latin typeface="Courier New"/>
                <a:ea typeface="Courier New"/>
                <a:cs typeface="Courier New"/>
                <a:sym typeface="Courier New"/>
              </a:rPr>
              <a:t>value</a:t>
            </a:r>
            <a:r>
              <a:rPr lang="en-US" dirty="0"/>
              <a:t> in the A register</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494" name="Google Shape;494;p6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31</a:t>
            </a:fld>
            <a:endParaRPr/>
          </a:p>
        </p:txBody>
      </p:sp>
      <p:sp>
        <p:nvSpPr>
          <p:cNvPr id="495" name="Google Shape;495;p66"/>
          <p:cNvSpPr/>
          <p:nvPr/>
        </p:nvSpPr>
        <p:spPr>
          <a:xfrm>
            <a:off x="1960360" y="1362075"/>
            <a:ext cx="1505700" cy="522300"/>
          </a:xfrm>
          <a:prstGeom prst="rect">
            <a:avLst/>
          </a:prstGeom>
          <a:solidFill>
            <a:srgbClr val="CFE2F3"/>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@value</a:t>
            </a:r>
            <a:endParaRPr sz="2000" b="1" i="0" u="none" strike="noStrike" cap="none">
              <a:solidFill>
                <a:srgbClr val="000000"/>
              </a:solidFill>
              <a:latin typeface="Courier New"/>
              <a:ea typeface="Courier New"/>
              <a:cs typeface="Courier New"/>
              <a:sym typeface="Courier Ne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9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9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9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99"/>
        <p:cNvGrpSpPr/>
        <p:nvPr/>
      </p:nvGrpSpPr>
      <p:grpSpPr>
        <a:xfrm>
          <a:off x="0" y="0"/>
          <a:ext cx="0" cy="0"/>
          <a:chOff x="0" y="0"/>
          <a:chExt cx="0" cy="0"/>
        </a:xfrm>
      </p:grpSpPr>
      <p:sp>
        <p:nvSpPr>
          <p:cNvPr id="500" name="Google Shape;500;p6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A-Instructions</a:t>
            </a:r>
            <a:endParaRPr/>
          </a:p>
        </p:txBody>
      </p:sp>
      <p:sp>
        <p:nvSpPr>
          <p:cNvPr id="501" name="Google Shape;501;p67"/>
          <p:cNvSpPr txBox="1">
            <a:spLocks noGrp="1"/>
          </p:cNvSpPr>
          <p:nvPr>
            <p:ph type="body" idx="1"/>
          </p:nvPr>
        </p:nvSpPr>
        <p:spPr>
          <a:xfrm>
            <a:off x="396875" y="1362075"/>
            <a:ext cx="355028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Symbolic Syntax</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640080" lvl="1" indent="-283464" algn="l" rtl="0">
              <a:lnSpc>
                <a:spcPct val="110000"/>
              </a:lnSpc>
              <a:spcBef>
                <a:spcPts val="24"/>
              </a:spcBef>
              <a:spcAft>
                <a:spcPts val="0"/>
              </a:spcAft>
              <a:buSzPts val="2420"/>
              <a:buChar char="▪"/>
            </a:pPr>
            <a:r>
              <a:rPr lang="en-US" dirty="0"/>
              <a:t>Loads a value into the A register</a:t>
            </a:r>
            <a:endParaRPr dirty="0"/>
          </a:p>
          <a:p>
            <a:pPr marL="640080" lvl="1" indent="-129794"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Example:</a:t>
            </a:r>
            <a:endParaRPr dirty="0"/>
          </a:p>
          <a:p>
            <a:pPr marL="0" lvl="0" indent="0" algn="l" rtl="0">
              <a:lnSpc>
                <a:spcPct val="110000"/>
              </a:lnSpc>
              <a:spcBef>
                <a:spcPts val="440"/>
              </a:spcBef>
              <a:spcAft>
                <a:spcPts val="0"/>
              </a:spcAft>
              <a:buSzPts val="2080"/>
              <a:buNone/>
            </a:pPr>
            <a:endParaRPr dirty="0"/>
          </a:p>
          <a:p>
            <a:pPr marL="0" lvl="0" indent="0" algn="l" rtl="0">
              <a:lnSpc>
                <a:spcPct val="110000"/>
              </a:lnSpc>
              <a:spcBef>
                <a:spcPts val="440"/>
              </a:spcBef>
              <a:spcAft>
                <a:spcPts val="0"/>
              </a:spcAft>
              <a:buSzPts val="2080"/>
              <a:buNone/>
            </a:pPr>
            <a:endParaRPr dirty="0"/>
          </a:p>
        </p:txBody>
      </p:sp>
      <p:sp>
        <p:nvSpPr>
          <p:cNvPr id="502" name="Google Shape;502;p6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32</a:t>
            </a:fld>
            <a:endParaRPr/>
          </a:p>
        </p:txBody>
      </p:sp>
      <p:sp>
        <p:nvSpPr>
          <p:cNvPr id="503" name="Google Shape;503;p67"/>
          <p:cNvSpPr txBox="1"/>
          <p:nvPr/>
        </p:nvSpPr>
        <p:spPr>
          <a:xfrm>
            <a:off x="4537149" y="1358934"/>
            <a:ext cx="3550285" cy="4972050"/>
          </a:xfrm>
          <a:prstGeom prst="rect">
            <a:avLst/>
          </a:prstGeom>
          <a:noFill/>
          <a:ln>
            <a:noFill/>
          </a:ln>
        </p:spPr>
        <p:txBody>
          <a:bodyPr spcFirstLastPara="1" wrap="square" lIns="91425" tIns="45700" rIns="91425" bIns="45700" anchor="t" anchorCtr="0">
            <a:noAutofit/>
          </a:bodyPr>
          <a:lstStyle/>
          <a:p>
            <a:pPr marL="347472" marR="0" lvl="0" indent="-347472" algn="l" rtl="0">
              <a:lnSpc>
                <a:spcPct val="110000"/>
              </a:lnSpc>
              <a:spcBef>
                <a:spcPts val="440"/>
              </a:spcBef>
              <a:spcAft>
                <a:spcPts val="0"/>
              </a:spcAft>
              <a:buClr>
                <a:srgbClr val="4B2A85"/>
              </a:buClr>
              <a:buSzPts val="2080"/>
              <a:buFont typeface="Noto Sans Symbols"/>
              <a:buChar char="❖"/>
            </a:pPr>
            <a:r>
              <a:rPr lang="en-US" sz="2600" b="0" i="0" u="none" strike="noStrike" cap="none" dirty="0">
                <a:solidFill>
                  <a:schemeClr val="dk1"/>
                </a:solidFill>
                <a:latin typeface="Calibri"/>
                <a:ea typeface="Calibri"/>
                <a:cs typeface="Calibri"/>
                <a:sym typeface="Calibri"/>
              </a:rPr>
              <a:t>Binary Syntax</a:t>
            </a:r>
            <a:endParaRPr sz="1400" b="0" i="0" u="none" strike="noStrike" cap="none" dirty="0">
              <a:solidFill>
                <a:srgbClr val="000000"/>
              </a:solidFill>
              <a:latin typeface="Arial"/>
              <a:ea typeface="Arial"/>
              <a:cs typeface="Arial"/>
              <a:sym typeface="Arial"/>
            </a:endParaRPr>
          </a:p>
          <a:p>
            <a:pPr marL="347472" marR="0" lvl="0" indent="-215392" algn="l" rtl="0">
              <a:lnSpc>
                <a:spcPct val="110000"/>
              </a:lnSpc>
              <a:spcBef>
                <a:spcPts val="440"/>
              </a:spcBef>
              <a:spcAft>
                <a:spcPts val="0"/>
              </a:spcAft>
              <a:buClr>
                <a:srgbClr val="4B2A85"/>
              </a:buClr>
              <a:buSzPts val="2080"/>
              <a:buFont typeface="Noto Sans Symbols"/>
              <a:buNone/>
            </a:pPr>
            <a:endParaRPr sz="2600" b="0" i="0" u="none" strike="noStrike" cap="none" dirty="0">
              <a:solidFill>
                <a:schemeClr val="dk1"/>
              </a:solidFill>
              <a:latin typeface="Calibri"/>
              <a:ea typeface="Calibri"/>
              <a:cs typeface="Calibri"/>
              <a:sym typeface="Calibri"/>
            </a:endParaRPr>
          </a:p>
          <a:p>
            <a:pPr marL="347472" marR="0" lvl="0" indent="-215392" algn="l" rtl="0">
              <a:lnSpc>
                <a:spcPct val="110000"/>
              </a:lnSpc>
              <a:spcBef>
                <a:spcPts val="440"/>
              </a:spcBef>
              <a:spcAft>
                <a:spcPts val="0"/>
              </a:spcAft>
              <a:buClr>
                <a:srgbClr val="4B2A85"/>
              </a:buClr>
              <a:buSzPts val="2080"/>
              <a:buFont typeface="Noto Sans Symbols"/>
              <a:buNone/>
            </a:pPr>
            <a:endParaRPr sz="2600" b="0" i="0" u="none" strike="noStrike" cap="none" dirty="0">
              <a:solidFill>
                <a:schemeClr val="dk1"/>
              </a:solidFill>
              <a:latin typeface="Calibri"/>
              <a:ea typeface="Calibri"/>
              <a:cs typeface="Calibri"/>
              <a:sym typeface="Calibri"/>
            </a:endParaRPr>
          </a:p>
        </p:txBody>
      </p:sp>
      <p:sp>
        <p:nvSpPr>
          <p:cNvPr id="504" name="Google Shape;504;p67"/>
          <p:cNvSpPr/>
          <p:nvPr/>
        </p:nvSpPr>
        <p:spPr>
          <a:xfrm>
            <a:off x="4996238" y="2109850"/>
            <a:ext cx="3362902" cy="542084"/>
          </a:xfrm>
          <a:prstGeom prst="rect">
            <a:avLst/>
          </a:prstGeom>
          <a:solidFill>
            <a:srgbClr val="CFE2F3"/>
          </a:solidFill>
          <a:ln>
            <a:noFill/>
          </a:ln>
          <a:effectLst>
            <a:outerShdw blurRad="57150" dist="19050" dir="5400000" algn="bl" rotWithShape="0">
              <a:srgbClr val="000000">
                <a:alpha val="48235"/>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2600" b="1" i="0" u="none" strike="noStrike" cap="none">
                <a:solidFill>
                  <a:srgbClr val="4A86E8"/>
                </a:solidFill>
                <a:latin typeface="Courier New"/>
                <a:ea typeface="Courier New"/>
                <a:cs typeface="Courier New"/>
                <a:sym typeface="Courier New"/>
              </a:rPr>
              <a:t>0</a:t>
            </a:r>
            <a:r>
              <a:rPr lang="en-US" sz="2600" b="1" i="0" u="none" strike="noStrike" cap="none">
                <a:solidFill>
                  <a:srgbClr val="FF9900"/>
                </a:solidFill>
                <a:latin typeface="Courier New"/>
                <a:ea typeface="Courier New"/>
                <a:cs typeface="Courier New"/>
                <a:sym typeface="Courier New"/>
              </a:rPr>
              <a:t>000000000010101</a:t>
            </a:r>
            <a:endParaRPr sz="1200" b="1" i="0" u="none" strike="noStrike" cap="none">
              <a:solidFill>
                <a:srgbClr val="FF9900"/>
              </a:solidFill>
              <a:latin typeface="Courier New"/>
              <a:ea typeface="Courier New"/>
              <a:cs typeface="Courier New"/>
              <a:sym typeface="Courier New"/>
            </a:endParaRPr>
          </a:p>
        </p:txBody>
      </p:sp>
      <p:sp>
        <p:nvSpPr>
          <p:cNvPr id="505" name="Google Shape;505;p67"/>
          <p:cNvSpPr/>
          <p:nvPr/>
        </p:nvSpPr>
        <p:spPr>
          <a:xfrm rot="5400000">
            <a:off x="5103626" y="2643101"/>
            <a:ext cx="150300" cy="252600"/>
          </a:xfrm>
          <a:prstGeom prst="rightBracket">
            <a:avLst>
              <a:gd name="adj" fmla="val 100731"/>
            </a:avLst>
          </a:prstGeom>
          <a:noFill/>
          <a:ln w="38100" cap="flat" cmpd="sng">
            <a:solidFill>
              <a:srgbClr val="4A86E8"/>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ourier New"/>
              <a:ea typeface="Courier New"/>
              <a:cs typeface="Courier New"/>
              <a:sym typeface="Courier New"/>
            </a:endParaRPr>
          </a:p>
        </p:txBody>
      </p:sp>
      <p:sp>
        <p:nvSpPr>
          <p:cNvPr id="506" name="Google Shape;506;p67"/>
          <p:cNvSpPr/>
          <p:nvPr/>
        </p:nvSpPr>
        <p:spPr>
          <a:xfrm rot="5400000">
            <a:off x="6679434" y="1393782"/>
            <a:ext cx="150301" cy="2749729"/>
          </a:xfrm>
          <a:prstGeom prst="rightBracket">
            <a:avLst>
              <a:gd name="adj" fmla="val 100731"/>
            </a:avLst>
          </a:prstGeom>
          <a:noFill/>
          <a:ln w="38100" cap="flat" cmpd="sng">
            <a:solidFill>
              <a:srgbClr val="FF99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ourier New"/>
              <a:ea typeface="Courier New"/>
              <a:cs typeface="Courier New"/>
              <a:sym typeface="Courier New"/>
            </a:endParaRPr>
          </a:p>
        </p:txBody>
      </p:sp>
      <p:sp>
        <p:nvSpPr>
          <p:cNvPr id="507" name="Google Shape;507;p67"/>
          <p:cNvSpPr/>
          <p:nvPr/>
        </p:nvSpPr>
        <p:spPr>
          <a:xfrm>
            <a:off x="4687850" y="3193176"/>
            <a:ext cx="1627304" cy="612000"/>
          </a:xfrm>
          <a:prstGeom prst="wedgeRectCallout">
            <a:avLst>
              <a:gd name="adj1" fmla="val -19879"/>
              <a:gd name="adj2" fmla="val -102442"/>
            </a:avLst>
          </a:prstGeom>
          <a:solidFill>
            <a:srgbClr val="4A86E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FFFFFF"/>
                </a:solidFill>
                <a:latin typeface="Courier New"/>
                <a:ea typeface="Courier New"/>
                <a:cs typeface="Courier New"/>
                <a:sym typeface="Courier New"/>
              </a:rPr>
              <a:t>Family:</a:t>
            </a:r>
            <a:endParaRPr sz="1400" b="1" i="0" u="none" strike="noStrike" cap="none">
              <a:solidFill>
                <a:srgbClr val="FFFFFF"/>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FFFFFF"/>
                </a:solidFill>
                <a:latin typeface="Courier New"/>
                <a:ea typeface="Courier New"/>
                <a:cs typeface="Courier New"/>
                <a:sym typeface="Courier New"/>
              </a:rPr>
              <a:t>A-Instruction</a:t>
            </a:r>
            <a:endParaRPr sz="1400" b="0" i="0" u="none" strike="noStrike" cap="none">
              <a:solidFill>
                <a:srgbClr val="FFFFFF"/>
              </a:solidFill>
              <a:latin typeface="Courier New"/>
              <a:ea typeface="Courier New"/>
              <a:cs typeface="Courier New"/>
              <a:sym typeface="Courier New"/>
            </a:endParaRPr>
          </a:p>
        </p:txBody>
      </p:sp>
      <p:sp>
        <p:nvSpPr>
          <p:cNvPr id="508" name="Google Shape;508;p67"/>
          <p:cNvSpPr/>
          <p:nvPr/>
        </p:nvSpPr>
        <p:spPr>
          <a:xfrm>
            <a:off x="6677689" y="3191168"/>
            <a:ext cx="1681451" cy="762000"/>
          </a:xfrm>
          <a:prstGeom prst="wedgeRectCallout">
            <a:avLst>
              <a:gd name="adj1" fmla="val -47661"/>
              <a:gd name="adj2" fmla="val -94395"/>
            </a:avLst>
          </a:prstGeom>
          <a:solidFill>
            <a:srgbClr val="FF99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FFFFFF"/>
                </a:solidFill>
                <a:latin typeface="Courier New"/>
                <a:ea typeface="Courier New"/>
                <a:cs typeface="Courier New"/>
                <a:sym typeface="Courier New"/>
              </a:rPr>
              <a:t>Value:</a:t>
            </a:r>
            <a:endParaRPr sz="1400" b="1" i="0" u="none" strike="noStrike" cap="none">
              <a:solidFill>
                <a:srgbClr val="FFFFFF"/>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FFFFFF"/>
                </a:solidFill>
                <a:latin typeface="Courier New"/>
                <a:ea typeface="Courier New"/>
                <a:cs typeface="Courier New"/>
                <a:sym typeface="Courier New"/>
              </a:rPr>
              <a:t>Binary encoding of 21</a:t>
            </a:r>
            <a:endParaRPr sz="1400" b="0" i="0" u="none" strike="noStrike" cap="none">
              <a:solidFill>
                <a:srgbClr val="FFFFFF"/>
              </a:solidFill>
              <a:latin typeface="Courier New"/>
              <a:ea typeface="Courier New"/>
              <a:cs typeface="Courier New"/>
              <a:sym typeface="Courier New"/>
            </a:endParaRPr>
          </a:p>
        </p:txBody>
      </p:sp>
      <p:sp>
        <p:nvSpPr>
          <p:cNvPr id="509" name="Google Shape;509;p67"/>
          <p:cNvSpPr/>
          <p:nvPr/>
        </p:nvSpPr>
        <p:spPr>
          <a:xfrm>
            <a:off x="840700" y="2109850"/>
            <a:ext cx="1505700" cy="5223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4A86E8"/>
                </a:solidFill>
                <a:latin typeface="Consolas"/>
                <a:ea typeface="Consolas"/>
                <a:cs typeface="Consolas"/>
                <a:sym typeface="Consolas"/>
              </a:rPr>
              <a:t>@</a:t>
            </a:r>
            <a:r>
              <a:rPr lang="en-US" sz="2000" b="1" i="0" u="none" strike="noStrike" cap="none">
                <a:solidFill>
                  <a:srgbClr val="FF9900"/>
                </a:solidFill>
                <a:latin typeface="Consolas"/>
                <a:ea typeface="Consolas"/>
                <a:cs typeface="Consolas"/>
                <a:sym typeface="Consolas"/>
              </a:rPr>
              <a:t>value</a:t>
            </a:r>
            <a:endParaRPr sz="2000" b="1" i="0" u="none" strike="noStrike" cap="none">
              <a:solidFill>
                <a:srgbClr val="FF9900"/>
              </a:solidFill>
              <a:latin typeface="Consolas"/>
              <a:ea typeface="Consolas"/>
              <a:cs typeface="Consolas"/>
              <a:sym typeface="Consolas"/>
            </a:endParaRPr>
          </a:p>
        </p:txBody>
      </p:sp>
      <p:sp>
        <p:nvSpPr>
          <p:cNvPr id="510" name="Google Shape;510;p67"/>
          <p:cNvSpPr/>
          <p:nvPr/>
        </p:nvSpPr>
        <p:spPr>
          <a:xfrm>
            <a:off x="3205550" y="4366878"/>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A Register</a:t>
            </a:r>
            <a:endParaRPr sz="1400" b="1" i="0" u="none" strike="noStrike" cap="none">
              <a:solidFill>
                <a:srgbClr val="000000"/>
              </a:solidFill>
              <a:latin typeface="Calibri"/>
              <a:ea typeface="Calibri"/>
              <a:cs typeface="Calibri"/>
              <a:sym typeface="Calibri"/>
            </a:endParaRPr>
          </a:p>
        </p:txBody>
      </p:sp>
      <p:sp>
        <p:nvSpPr>
          <p:cNvPr id="511" name="Google Shape;511;p67"/>
          <p:cNvSpPr/>
          <p:nvPr/>
        </p:nvSpPr>
        <p:spPr>
          <a:xfrm>
            <a:off x="3205550" y="4638978"/>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0</a:t>
            </a:r>
            <a:endParaRPr sz="2000" b="1" i="0" u="none" strike="noStrike" cap="none">
              <a:solidFill>
                <a:srgbClr val="000000"/>
              </a:solidFill>
              <a:latin typeface="Courier New"/>
              <a:ea typeface="Courier New"/>
              <a:cs typeface="Courier New"/>
              <a:sym typeface="Courier New"/>
            </a:endParaRPr>
          </a:p>
        </p:txBody>
      </p:sp>
      <p:sp>
        <p:nvSpPr>
          <p:cNvPr id="512" name="Google Shape;512;p67"/>
          <p:cNvSpPr/>
          <p:nvPr/>
        </p:nvSpPr>
        <p:spPr>
          <a:xfrm>
            <a:off x="4368200" y="4366878"/>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D Register</a:t>
            </a:r>
            <a:endParaRPr sz="1400" b="1" i="0" u="none" strike="noStrike" cap="none">
              <a:solidFill>
                <a:srgbClr val="000000"/>
              </a:solidFill>
              <a:latin typeface="Calibri"/>
              <a:ea typeface="Calibri"/>
              <a:cs typeface="Calibri"/>
              <a:sym typeface="Calibri"/>
            </a:endParaRPr>
          </a:p>
        </p:txBody>
      </p:sp>
      <p:sp>
        <p:nvSpPr>
          <p:cNvPr id="513" name="Google Shape;513;p67"/>
          <p:cNvSpPr/>
          <p:nvPr/>
        </p:nvSpPr>
        <p:spPr>
          <a:xfrm>
            <a:off x="4368200" y="4638978"/>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0</a:t>
            </a:r>
            <a:endParaRPr sz="2000" b="1" i="0" u="none" strike="noStrike" cap="none">
              <a:solidFill>
                <a:srgbClr val="000000"/>
              </a:solidFill>
              <a:latin typeface="Courier New"/>
              <a:ea typeface="Courier New"/>
              <a:cs typeface="Courier New"/>
              <a:sym typeface="Courier New"/>
            </a:endParaRPr>
          </a:p>
        </p:txBody>
      </p:sp>
      <p:sp>
        <p:nvSpPr>
          <p:cNvPr id="514" name="Google Shape;514;p67"/>
          <p:cNvSpPr/>
          <p:nvPr/>
        </p:nvSpPr>
        <p:spPr>
          <a:xfrm>
            <a:off x="3205550" y="5730690"/>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A Register</a:t>
            </a:r>
            <a:endParaRPr sz="1400" b="1" i="0" u="none" strike="noStrike" cap="none">
              <a:solidFill>
                <a:srgbClr val="000000"/>
              </a:solidFill>
              <a:latin typeface="Calibri"/>
              <a:ea typeface="Calibri"/>
              <a:cs typeface="Calibri"/>
              <a:sym typeface="Calibri"/>
            </a:endParaRPr>
          </a:p>
        </p:txBody>
      </p:sp>
      <p:sp>
        <p:nvSpPr>
          <p:cNvPr id="515" name="Google Shape;515;p67"/>
          <p:cNvSpPr/>
          <p:nvPr/>
        </p:nvSpPr>
        <p:spPr>
          <a:xfrm>
            <a:off x="3205550" y="6002790"/>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21</a:t>
            </a:r>
            <a:endParaRPr sz="2000" b="1" i="0" u="none" strike="noStrike" cap="none">
              <a:solidFill>
                <a:srgbClr val="000000"/>
              </a:solidFill>
              <a:latin typeface="Courier New"/>
              <a:ea typeface="Courier New"/>
              <a:cs typeface="Courier New"/>
              <a:sym typeface="Courier New"/>
            </a:endParaRPr>
          </a:p>
        </p:txBody>
      </p:sp>
      <p:sp>
        <p:nvSpPr>
          <p:cNvPr id="516" name="Google Shape;516;p67"/>
          <p:cNvSpPr/>
          <p:nvPr/>
        </p:nvSpPr>
        <p:spPr>
          <a:xfrm>
            <a:off x="4368200" y="5730690"/>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D Register</a:t>
            </a:r>
            <a:endParaRPr sz="1400" b="1" i="0" u="none" strike="noStrike" cap="none">
              <a:solidFill>
                <a:srgbClr val="000000"/>
              </a:solidFill>
              <a:latin typeface="Calibri"/>
              <a:ea typeface="Calibri"/>
              <a:cs typeface="Calibri"/>
              <a:sym typeface="Calibri"/>
            </a:endParaRPr>
          </a:p>
        </p:txBody>
      </p:sp>
      <p:sp>
        <p:nvSpPr>
          <p:cNvPr id="517" name="Google Shape;517;p67"/>
          <p:cNvSpPr/>
          <p:nvPr/>
        </p:nvSpPr>
        <p:spPr>
          <a:xfrm>
            <a:off x="4368200" y="6002790"/>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0</a:t>
            </a:r>
            <a:endParaRPr sz="2000" b="1" i="0" u="none" strike="noStrike" cap="none">
              <a:solidFill>
                <a:srgbClr val="000000"/>
              </a:solidFill>
              <a:latin typeface="Courier New"/>
              <a:ea typeface="Courier New"/>
              <a:cs typeface="Courier New"/>
              <a:sym typeface="Courier New"/>
            </a:endParaRPr>
          </a:p>
        </p:txBody>
      </p:sp>
      <p:sp>
        <p:nvSpPr>
          <p:cNvPr id="518" name="Google Shape;518;p67"/>
          <p:cNvSpPr/>
          <p:nvPr/>
        </p:nvSpPr>
        <p:spPr>
          <a:xfrm>
            <a:off x="1289000" y="4697290"/>
            <a:ext cx="1314300" cy="15834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a:t>
            </a: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@21</a:t>
            </a: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a:t>
            </a:r>
            <a:endParaRPr sz="1600" b="1" i="0" u="none" strike="noStrike" cap="none">
              <a:solidFill>
                <a:srgbClr val="000000"/>
              </a:solidFill>
              <a:latin typeface="Courier New"/>
              <a:ea typeface="Courier New"/>
              <a:cs typeface="Courier New"/>
              <a:sym typeface="Courier New"/>
            </a:endParaRPr>
          </a:p>
        </p:txBody>
      </p:sp>
      <p:cxnSp>
        <p:nvCxnSpPr>
          <p:cNvPr id="519" name="Google Shape;519;p67"/>
          <p:cNvCxnSpPr>
            <a:stCxn id="511" idx="1"/>
          </p:cNvCxnSpPr>
          <p:nvPr/>
        </p:nvCxnSpPr>
        <p:spPr>
          <a:xfrm flipH="1">
            <a:off x="1874750" y="4900128"/>
            <a:ext cx="1330800" cy="454800"/>
          </a:xfrm>
          <a:prstGeom prst="bentConnector3">
            <a:avLst>
              <a:gd name="adj1" fmla="val 24816"/>
            </a:avLst>
          </a:prstGeom>
          <a:noFill/>
          <a:ln w="28575" cap="flat" cmpd="sng">
            <a:solidFill>
              <a:srgbClr val="990000"/>
            </a:solidFill>
            <a:prstDash val="solid"/>
            <a:round/>
            <a:headEnd type="none" w="sm" len="sm"/>
            <a:tailEnd type="stealth" w="med" len="med"/>
          </a:ln>
        </p:spPr>
      </p:cxnSp>
      <p:cxnSp>
        <p:nvCxnSpPr>
          <p:cNvPr id="520" name="Google Shape;520;p67"/>
          <p:cNvCxnSpPr>
            <a:stCxn id="515" idx="1"/>
          </p:cNvCxnSpPr>
          <p:nvPr/>
        </p:nvCxnSpPr>
        <p:spPr>
          <a:xfrm rot="10800000">
            <a:off x="1884350" y="5636640"/>
            <a:ext cx="1321200" cy="627300"/>
          </a:xfrm>
          <a:prstGeom prst="bentConnector3">
            <a:avLst>
              <a:gd name="adj1" fmla="val 25730"/>
            </a:avLst>
          </a:prstGeom>
          <a:noFill/>
          <a:ln w="28575" cap="flat" cmpd="sng">
            <a:solidFill>
              <a:srgbClr val="990000"/>
            </a:solidFill>
            <a:prstDash val="solid"/>
            <a:round/>
            <a:headEnd type="none" w="sm" len="sm"/>
            <a:tailEnd type="stealth"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1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3" grpId="0"/>
      <p:bldP spid="510" grpId="0" animBg="1"/>
      <p:bldP spid="511" grpId="0" animBg="1"/>
      <p:bldP spid="512" grpId="0" animBg="1"/>
      <p:bldP spid="513" grpId="0" animBg="1"/>
      <p:bldP spid="514" grpId="0" animBg="1"/>
      <p:bldP spid="515" grpId="0" animBg="1"/>
      <p:bldP spid="516" grpId="0" animBg="1"/>
      <p:bldP spid="517" grpId="0" animBg="1"/>
      <p:bldP spid="51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525" name="Google Shape;525;p6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Symbols</a:t>
            </a:r>
            <a:endParaRPr/>
          </a:p>
        </p:txBody>
      </p:sp>
      <p:sp>
        <p:nvSpPr>
          <p:cNvPr id="526" name="Google Shape;526;p68"/>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Symbols are simply an </a:t>
            </a:r>
            <a:r>
              <a:rPr lang="en-US" u="sng" dirty="0"/>
              <a:t>alias</a:t>
            </a:r>
            <a:r>
              <a:rPr lang="en-US" dirty="0"/>
              <a:t> for some address</a:t>
            </a:r>
            <a:endParaRPr dirty="0"/>
          </a:p>
          <a:p>
            <a:pPr marL="640080" lvl="1" indent="-283464" algn="l" rtl="0">
              <a:lnSpc>
                <a:spcPct val="110000"/>
              </a:lnSpc>
              <a:spcBef>
                <a:spcPts val="24"/>
              </a:spcBef>
              <a:spcAft>
                <a:spcPts val="0"/>
              </a:spcAft>
              <a:buSzPts val="2420"/>
              <a:buChar char="▪"/>
            </a:pPr>
            <a:r>
              <a:rPr lang="en-US" dirty="0"/>
              <a:t>Only in the symbolic code—don’t turn into a binary instruction</a:t>
            </a:r>
            <a:endParaRPr dirty="0"/>
          </a:p>
          <a:p>
            <a:pPr marL="640080" lvl="1" indent="-283464" algn="l" rtl="0">
              <a:lnSpc>
                <a:spcPct val="110000"/>
              </a:lnSpc>
              <a:spcBef>
                <a:spcPts val="24"/>
              </a:spcBef>
              <a:spcAft>
                <a:spcPts val="0"/>
              </a:spcAft>
              <a:buSzPts val="2420"/>
              <a:buChar char="▪"/>
            </a:pPr>
            <a:r>
              <a:rPr lang="en-US" dirty="0"/>
              <a:t>Assembler converts use of that symbol to its value instead</a:t>
            </a:r>
            <a:endParaRPr dirty="0"/>
          </a:p>
          <a:p>
            <a:pPr marL="640080" lvl="1" indent="-129794"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Example:</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527" name="Google Shape;527;p6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33</a:t>
            </a:fld>
            <a:endParaRPr/>
          </a:p>
        </p:txBody>
      </p:sp>
      <p:sp>
        <p:nvSpPr>
          <p:cNvPr id="528" name="Google Shape;528;p68"/>
          <p:cNvSpPr/>
          <p:nvPr/>
        </p:nvSpPr>
        <p:spPr>
          <a:xfrm>
            <a:off x="1308400" y="4012950"/>
            <a:ext cx="1314300" cy="22845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@3</a:t>
            </a: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D=0</a:t>
            </a: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(LOOP)  </a:t>
            </a: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@21</a:t>
            </a: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D=1</a:t>
            </a: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a:t>
            </a:r>
            <a:r>
              <a:rPr lang="en-US" sz="1600" b="1" i="0" u="none" strike="noStrike" cap="none">
                <a:solidFill>
                  <a:srgbClr val="CC0000"/>
                </a:solidFill>
                <a:latin typeface="Courier New"/>
                <a:ea typeface="Courier New"/>
                <a:cs typeface="Courier New"/>
                <a:sym typeface="Courier New"/>
              </a:rPr>
              <a:t>LOOP</a:t>
            </a:r>
            <a:endParaRPr sz="1600" b="1" i="0" u="none" strike="noStrike" cap="none">
              <a:solidFill>
                <a:srgbClr val="CC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a:t>
            </a:r>
            <a:endParaRPr sz="1600" b="1" i="0" u="none" strike="noStrike" cap="none">
              <a:solidFill>
                <a:srgbClr val="000000"/>
              </a:solidFill>
              <a:latin typeface="Courier New"/>
              <a:ea typeface="Courier New"/>
              <a:cs typeface="Courier New"/>
              <a:sym typeface="Courier New"/>
            </a:endParaRPr>
          </a:p>
        </p:txBody>
      </p:sp>
      <p:sp>
        <p:nvSpPr>
          <p:cNvPr id="529" name="Google Shape;529;p68"/>
          <p:cNvSpPr txBox="1"/>
          <p:nvPr/>
        </p:nvSpPr>
        <p:spPr>
          <a:xfrm>
            <a:off x="815925" y="4013000"/>
            <a:ext cx="492600" cy="22845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00</a:t>
            </a:r>
            <a:endParaRPr sz="16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01</a:t>
            </a:r>
            <a:endParaRPr sz="16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02</a:t>
            </a:r>
            <a:endParaRPr sz="16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03</a:t>
            </a:r>
            <a:endParaRPr sz="16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04</a:t>
            </a:r>
            <a:endParaRPr sz="16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p:txBody>
      </p:sp>
      <p:sp>
        <p:nvSpPr>
          <p:cNvPr id="530" name="Google Shape;530;p68"/>
          <p:cNvSpPr/>
          <p:nvPr/>
        </p:nvSpPr>
        <p:spPr>
          <a:xfrm>
            <a:off x="5560049" y="4012925"/>
            <a:ext cx="2225825" cy="2284500"/>
          </a:xfrm>
          <a:prstGeom prst="rect">
            <a:avLst/>
          </a:prstGeom>
          <a:solidFill>
            <a:srgbClr val="CFE2F3"/>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100"/>
              <a:buFont typeface="Arial"/>
              <a:buNone/>
            </a:pPr>
            <a:r>
              <a:rPr lang="en-US" sz="1600" b="1" i="0" u="none" strike="noStrike" cap="none">
                <a:solidFill>
                  <a:srgbClr val="000000"/>
                </a:solidFill>
                <a:latin typeface="Courier New"/>
                <a:ea typeface="Courier New"/>
                <a:cs typeface="Courier New"/>
                <a:sym typeface="Courier New"/>
              </a:rPr>
              <a:t>0000000000000011</a:t>
            </a: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600" b="1" i="0" u="none" strike="noStrike" cap="none">
                <a:solidFill>
                  <a:srgbClr val="000000"/>
                </a:solidFill>
                <a:latin typeface="Courier New"/>
                <a:ea typeface="Courier New"/>
                <a:cs typeface="Courier New"/>
                <a:sym typeface="Courier New"/>
              </a:rPr>
              <a:t>1110101010010000</a:t>
            </a: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600" b="1" i="0" u="none" strike="noStrike" cap="none">
                <a:solidFill>
                  <a:srgbClr val="000000"/>
                </a:solidFill>
                <a:latin typeface="Courier New"/>
                <a:ea typeface="Courier New"/>
                <a:cs typeface="Courier New"/>
                <a:sym typeface="Courier New"/>
              </a:rPr>
              <a:t>0000000000010101</a:t>
            </a: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600" b="1" i="0" u="none" strike="noStrike" cap="none">
                <a:solidFill>
                  <a:srgbClr val="000000"/>
                </a:solidFill>
                <a:latin typeface="Courier New"/>
                <a:ea typeface="Courier New"/>
                <a:cs typeface="Courier New"/>
                <a:sym typeface="Courier New"/>
              </a:rPr>
              <a:t>1110111111010000</a:t>
            </a: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600" b="1" i="0" u="none" strike="noStrike" cap="none">
                <a:solidFill>
                  <a:srgbClr val="000000"/>
                </a:solidFill>
                <a:latin typeface="Courier New"/>
                <a:ea typeface="Courier New"/>
                <a:cs typeface="Courier New"/>
                <a:sym typeface="Courier New"/>
              </a:rPr>
              <a:t>00000000000000</a:t>
            </a:r>
            <a:r>
              <a:rPr lang="en-US" sz="1600" b="1" i="0" u="none" strike="noStrike" cap="none">
                <a:solidFill>
                  <a:srgbClr val="CC0000"/>
                </a:solidFill>
                <a:latin typeface="Courier New"/>
                <a:ea typeface="Courier New"/>
                <a:cs typeface="Courier New"/>
                <a:sym typeface="Courier New"/>
              </a:rPr>
              <a:t>10</a:t>
            </a:r>
            <a:endParaRPr sz="1600" b="1" i="0" u="none" strike="noStrike" cap="none">
              <a:solidFill>
                <a:srgbClr val="CC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a:t>
            </a:r>
            <a:endParaRPr sz="1600" b="1" i="0" u="none" strike="noStrike" cap="none">
              <a:solidFill>
                <a:srgbClr val="000000"/>
              </a:solidFill>
              <a:latin typeface="Courier New"/>
              <a:ea typeface="Courier New"/>
              <a:cs typeface="Courier New"/>
              <a:sym typeface="Courier New"/>
            </a:endParaRPr>
          </a:p>
        </p:txBody>
      </p:sp>
      <p:sp>
        <p:nvSpPr>
          <p:cNvPr id="531" name="Google Shape;531;p68"/>
          <p:cNvSpPr txBox="1"/>
          <p:nvPr/>
        </p:nvSpPr>
        <p:spPr>
          <a:xfrm>
            <a:off x="5067450" y="4012975"/>
            <a:ext cx="492600" cy="22845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00</a:t>
            </a:r>
            <a:endParaRPr sz="16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01</a:t>
            </a:r>
            <a:endParaRPr sz="16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02</a:t>
            </a:r>
            <a:endParaRPr sz="16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03</a:t>
            </a:r>
            <a:endParaRPr sz="16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04</a:t>
            </a:r>
            <a:endParaRPr sz="16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p:txBody>
      </p:sp>
      <p:sp>
        <p:nvSpPr>
          <p:cNvPr id="532" name="Google Shape;532;p68"/>
          <p:cNvSpPr txBox="1"/>
          <p:nvPr/>
        </p:nvSpPr>
        <p:spPr>
          <a:xfrm>
            <a:off x="3304613" y="4695650"/>
            <a:ext cx="1573500" cy="365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CC0000"/>
                </a:solidFill>
                <a:latin typeface="Calibri"/>
                <a:ea typeface="Calibri"/>
                <a:cs typeface="Calibri"/>
                <a:sym typeface="Calibri"/>
              </a:rPr>
              <a:t>Assemble</a:t>
            </a:r>
            <a:endParaRPr sz="1400" b="1" i="0" u="none" strike="noStrike" cap="none">
              <a:solidFill>
                <a:srgbClr val="CC0000"/>
              </a:solidFill>
              <a:latin typeface="Calibri"/>
              <a:ea typeface="Calibri"/>
              <a:cs typeface="Calibri"/>
              <a:sym typeface="Calibri"/>
            </a:endParaRPr>
          </a:p>
        </p:txBody>
      </p:sp>
      <p:sp>
        <p:nvSpPr>
          <p:cNvPr id="533" name="Google Shape;533;p68"/>
          <p:cNvSpPr/>
          <p:nvPr/>
        </p:nvSpPr>
        <p:spPr>
          <a:xfrm>
            <a:off x="3182013" y="4992750"/>
            <a:ext cx="1423200" cy="453000"/>
          </a:xfrm>
          <a:prstGeom prst="rightArrow">
            <a:avLst>
              <a:gd name="adj1" fmla="val 50000"/>
              <a:gd name="adj2" fmla="val 50000"/>
            </a:avLst>
          </a:prstGeom>
          <a:solidFill>
            <a:srgbClr val="CC0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4" name="Google Shape;534;p68"/>
          <p:cNvSpPr/>
          <p:nvPr/>
        </p:nvSpPr>
        <p:spPr>
          <a:xfrm>
            <a:off x="3156725" y="3564975"/>
            <a:ext cx="1869300" cy="981000"/>
          </a:xfrm>
          <a:prstGeom prst="cloudCallout">
            <a:avLst>
              <a:gd name="adj1" fmla="val -20833"/>
              <a:gd name="adj2" fmla="val 62500"/>
            </a:avLst>
          </a:prstGeom>
          <a:solidFill>
            <a:srgbClr val="F4CCCC"/>
          </a:solidFill>
          <a:ln w="28575"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LOOP = 02</a:t>
            </a:r>
            <a:endParaRPr sz="1400" b="1" i="0" u="none" strike="noStrike" cap="none">
              <a:solidFill>
                <a:srgbClr val="000000"/>
              </a:solidFill>
              <a:latin typeface="Courier New"/>
              <a:ea typeface="Courier New"/>
              <a:cs typeface="Courier New"/>
              <a:sym typeface="Courier Ne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6">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3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8" grpId="0" animBg="1"/>
      <p:bldP spid="529" grpId="0"/>
      <p:bldP spid="530" grpId="0" animBg="1"/>
      <p:bldP spid="531" grpId="0"/>
      <p:bldP spid="532" grpId="0"/>
      <p:bldP spid="533" grpId="0" animBg="1"/>
      <p:bldP spid="53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538"/>
        <p:cNvGrpSpPr/>
        <p:nvPr/>
      </p:nvGrpSpPr>
      <p:grpSpPr>
        <a:xfrm>
          <a:off x="0" y="0"/>
          <a:ext cx="0" cy="0"/>
          <a:chOff x="0" y="0"/>
          <a:chExt cx="0" cy="0"/>
        </a:xfrm>
      </p:grpSpPr>
      <p:sp>
        <p:nvSpPr>
          <p:cNvPr id="539" name="Google Shape;539;p6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Built-In Symbols</a:t>
            </a:r>
            <a:endParaRPr/>
          </a:p>
        </p:txBody>
      </p:sp>
      <p:sp>
        <p:nvSpPr>
          <p:cNvPr id="540" name="Google Shape;540;p69"/>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Using </a:t>
            </a:r>
            <a:r>
              <a:rPr lang="en-US" b="1" dirty="0">
                <a:latin typeface="Courier New"/>
                <a:ea typeface="Courier New"/>
                <a:cs typeface="Courier New"/>
                <a:sym typeface="Courier New"/>
              </a:rPr>
              <a:t>( )</a:t>
            </a:r>
            <a:r>
              <a:rPr lang="en-US" b="1" dirty="0">
                <a:latin typeface="Calibri"/>
                <a:ea typeface="Calibri"/>
                <a:cs typeface="Calibri"/>
                <a:sym typeface="Calibri"/>
              </a:rPr>
              <a:t> </a:t>
            </a:r>
            <a:r>
              <a:rPr lang="en-US" dirty="0"/>
              <a:t>defines a symbol in ROM / Instructions</a:t>
            </a:r>
            <a:endParaRPr dirty="0"/>
          </a:p>
          <a:p>
            <a:pPr marL="347472" lvl="0" indent="-347472" algn="l" rtl="0">
              <a:lnSpc>
                <a:spcPct val="110000"/>
              </a:lnSpc>
              <a:spcBef>
                <a:spcPts val="440"/>
              </a:spcBef>
              <a:spcAft>
                <a:spcPts val="0"/>
              </a:spcAft>
              <a:buSzPts val="2080"/>
              <a:buFont typeface="Noto Sans Symbols"/>
              <a:buChar char="❖"/>
            </a:pPr>
            <a:r>
              <a:rPr lang="en-US" dirty="0"/>
              <a:t>Assembler knows a few built-in symbols in RAM / Data</a:t>
            </a:r>
            <a:endParaRPr dirty="0"/>
          </a:p>
          <a:p>
            <a:pPr marL="347472" lvl="0" indent="-347472" algn="l" rtl="0">
              <a:lnSpc>
                <a:spcPct val="110000"/>
              </a:lnSpc>
              <a:spcBef>
                <a:spcPts val="440"/>
              </a:spcBef>
              <a:spcAft>
                <a:spcPts val="0"/>
              </a:spcAft>
              <a:buSzPts val="2080"/>
              <a:buFont typeface="Noto Sans Symbols"/>
              <a:buChar char="❖"/>
            </a:pPr>
            <a:r>
              <a:rPr lang="en-US" b="1" dirty="0">
                <a:latin typeface="Courier New"/>
                <a:ea typeface="Courier New"/>
                <a:cs typeface="Courier New"/>
                <a:sym typeface="Courier New"/>
              </a:rPr>
              <a:t>R0, R1, ..., R15</a:t>
            </a:r>
            <a:r>
              <a:rPr lang="en-US" dirty="0"/>
              <a:t>: Correspond to addresses at the very beginning of RAM (0, 1, …, 15)</a:t>
            </a:r>
            <a:endParaRPr dirty="0"/>
          </a:p>
          <a:p>
            <a:pPr marL="640080" lvl="1" indent="-283464" algn="l" rtl="0">
              <a:lnSpc>
                <a:spcPct val="110000"/>
              </a:lnSpc>
              <a:spcBef>
                <a:spcPts val="24"/>
              </a:spcBef>
              <a:spcAft>
                <a:spcPts val="0"/>
              </a:spcAft>
              <a:buSzPts val="2420"/>
              <a:buChar char="▪"/>
            </a:pPr>
            <a:r>
              <a:rPr lang="en-US" dirty="0"/>
              <a:t>“Virtual registers,” Useful to store variables</a:t>
            </a:r>
            <a:endParaRPr dirty="0"/>
          </a:p>
          <a:p>
            <a:pPr marL="347472" lvl="0" indent="-347472" algn="l" rtl="0">
              <a:lnSpc>
                <a:spcPct val="110000"/>
              </a:lnSpc>
              <a:spcBef>
                <a:spcPts val="440"/>
              </a:spcBef>
              <a:spcAft>
                <a:spcPts val="0"/>
              </a:spcAft>
              <a:buSzPts val="2080"/>
              <a:buFont typeface="Noto Sans Symbols"/>
              <a:buChar char="❖"/>
            </a:pPr>
            <a:r>
              <a:rPr lang="en-US" b="1" dirty="0">
                <a:latin typeface="Courier New"/>
                <a:ea typeface="Courier New"/>
                <a:cs typeface="Courier New"/>
                <a:sym typeface="Courier New"/>
              </a:rPr>
              <a:t>SCREEN, KBD</a:t>
            </a:r>
            <a:r>
              <a:rPr lang="en-US" dirty="0"/>
              <a:t>: Base of I/O Memory Maps</a:t>
            </a:r>
            <a:endParaRPr dirty="0"/>
          </a:p>
          <a:p>
            <a:pPr marL="347472" lvl="0" indent="-347472" algn="l" rtl="0">
              <a:lnSpc>
                <a:spcPct val="110000"/>
              </a:lnSpc>
              <a:spcBef>
                <a:spcPts val="440"/>
              </a:spcBef>
              <a:spcAft>
                <a:spcPts val="0"/>
              </a:spcAft>
              <a:buSzPts val="2080"/>
              <a:buFont typeface="Noto Sans Symbols"/>
              <a:buChar char="❖"/>
            </a:pPr>
            <a:r>
              <a:rPr lang="en-US" dirty="0"/>
              <a:t>Example:</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541" name="Google Shape;541;p6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34</a:t>
            </a:fld>
            <a:endParaRPr/>
          </a:p>
        </p:txBody>
      </p:sp>
      <p:sp>
        <p:nvSpPr>
          <p:cNvPr id="542" name="Google Shape;542;p69"/>
          <p:cNvSpPr/>
          <p:nvPr/>
        </p:nvSpPr>
        <p:spPr>
          <a:xfrm>
            <a:off x="3231265" y="4437063"/>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A Register</a:t>
            </a:r>
            <a:endParaRPr sz="1400" b="1" i="0" u="none" strike="noStrike" cap="none">
              <a:solidFill>
                <a:srgbClr val="000000"/>
              </a:solidFill>
              <a:latin typeface="Calibri"/>
              <a:ea typeface="Calibri"/>
              <a:cs typeface="Calibri"/>
              <a:sym typeface="Calibri"/>
            </a:endParaRPr>
          </a:p>
        </p:txBody>
      </p:sp>
      <p:sp>
        <p:nvSpPr>
          <p:cNvPr id="543" name="Google Shape;543;p69"/>
          <p:cNvSpPr/>
          <p:nvPr/>
        </p:nvSpPr>
        <p:spPr>
          <a:xfrm>
            <a:off x="3231265" y="4709163"/>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0</a:t>
            </a:r>
            <a:endParaRPr sz="2000" b="1" i="0" u="none" strike="noStrike" cap="none">
              <a:solidFill>
                <a:srgbClr val="000000"/>
              </a:solidFill>
              <a:latin typeface="Courier New"/>
              <a:ea typeface="Courier New"/>
              <a:cs typeface="Courier New"/>
              <a:sym typeface="Courier New"/>
            </a:endParaRPr>
          </a:p>
        </p:txBody>
      </p:sp>
      <p:sp>
        <p:nvSpPr>
          <p:cNvPr id="544" name="Google Shape;544;p69"/>
          <p:cNvSpPr/>
          <p:nvPr/>
        </p:nvSpPr>
        <p:spPr>
          <a:xfrm>
            <a:off x="4393915" y="4437063"/>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D Register</a:t>
            </a:r>
            <a:endParaRPr sz="1400" b="1" i="0" u="none" strike="noStrike" cap="none">
              <a:solidFill>
                <a:srgbClr val="000000"/>
              </a:solidFill>
              <a:latin typeface="Calibri"/>
              <a:ea typeface="Calibri"/>
              <a:cs typeface="Calibri"/>
              <a:sym typeface="Calibri"/>
            </a:endParaRPr>
          </a:p>
        </p:txBody>
      </p:sp>
      <p:sp>
        <p:nvSpPr>
          <p:cNvPr id="545" name="Google Shape;545;p69"/>
          <p:cNvSpPr/>
          <p:nvPr/>
        </p:nvSpPr>
        <p:spPr>
          <a:xfrm>
            <a:off x="4393915" y="4709163"/>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0</a:t>
            </a:r>
            <a:endParaRPr sz="2000" b="1" i="0" u="none" strike="noStrike" cap="none">
              <a:solidFill>
                <a:srgbClr val="000000"/>
              </a:solidFill>
              <a:latin typeface="Courier New"/>
              <a:ea typeface="Courier New"/>
              <a:cs typeface="Courier New"/>
              <a:sym typeface="Courier New"/>
            </a:endParaRPr>
          </a:p>
        </p:txBody>
      </p:sp>
      <p:sp>
        <p:nvSpPr>
          <p:cNvPr id="546" name="Google Shape;546;p69"/>
          <p:cNvSpPr/>
          <p:nvPr/>
        </p:nvSpPr>
        <p:spPr>
          <a:xfrm>
            <a:off x="3231265" y="5800875"/>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A Register</a:t>
            </a:r>
            <a:endParaRPr sz="1400" b="1" i="0" u="none" strike="noStrike" cap="none">
              <a:solidFill>
                <a:srgbClr val="000000"/>
              </a:solidFill>
              <a:latin typeface="Calibri"/>
              <a:ea typeface="Calibri"/>
              <a:cs typeface="Calibri"/>
              <a:sym typeface="Calibri"/>
            </a:endParaRPr>
          </a:p>
        </p:txBody>
      </p:sp>
      <p:sp>
        <p:nvSpPr>
          <p:cNvPr id="547" name="Google Shape;547;p69"/>
          <p:cNvSpPr/>
          <p:nvPr/>
        </p:nvSpPr>
        <p:spPr>
          <a:xfrm>
            <a:off x="3231265" y="6072975"/>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3</a:t>
            </a:r>
            <a:endParaRPr sz="2000" b="1" i="0" u="none" strike="noStrike" cap="none">
              <a:solidFill>
                <a:srgbClr val="000000"/>
              </a:solidFill>
              <a:latin typeface="Courier New"/>
              <a:ea typeface="Courier New"/>
              <a:cs typeface="Courier New"/>
              <a:sym typeface="Courier New"/>
            </a:endParaRPr>
          </a:p>
        </p:txBody>
      </p:sp>
      <p:sp>
        <p:nvSpPr>
          <p:cNvPr id="548" name="Google Shape;548;p69"/>
          <p:cNvSpPr/>
          <p:nvPr/>
        </p:nvSpPr>
        <p:spPr>
          <a:xfrm>
            <a:off x="4393915" y="5800875"/>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D Register</a:t>
            </a:r>
            <a:endParaRPr sz="1400" b="1" i="0" u="none" strike="noStrike" cap="none">
              <a:solidFill>
                <a:srgbClr val="000000"/>
              </a:solidFill>
              <a:latin typeface="Calibri"/>
              <a:ea typeface="Calibri"/>
              <a:cs typeface="Calibri"/>
              <a:sym typeface="Calibri"/>
            </a:endParaRPr>
          </a:p>
        </p:txBody>
      </p:sp>
      <p:sp>
        <p:nvSpPr>
          <p:cNvPr id="549" name="Google Shape;549;p69"/>
          <p:cNvSpPr/>
          <p:nvPr/>
        </p:nvSpPr>
        <p:spPr>
          <a:xfrm>
            <a:off x="4393915" y="6072975"/>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0</a:t>
            </a:r>
            <a:endParaRPr sz="2000" b="1" i="0" u="none" strike="noStrike" cap="none">
              <a:solidFill>
                <a:srgbClr val="000000"/>
              </a:solidFill>
              <a:latin typeface="Courier New"/>
              <a:ea typeface="Courier New"/>
              <a:cs typeface="Courier New"/>
              <a:sym typeface="Courier New"/>
            </a:endParaRPr>
          </a:p>
        </p:txBody>
      </p:sp>
      <p:sp>
        <p:nvSpPr>
          <p:cNvPr id="550" name="Google Shape;550;p69"/>
          <p:cNvSpPr/>
          <p:nvPr/>
        </p:nvSpPr>
        <p:spPr>
          <a:xfrm>
            <a:off x="1314715" y="4767475"/>
            <a:ext cx="1314300" cy="15834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a:t>
            </a: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@R3</a:t>
            </a: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a:t>
            </a:r>
            <a:endParaRPr sz="1600" b="1" i="0" u="none" strike="noStrike" cap="none">
              <a:solidFill>
                <a:srgbClr val="000000"/>
              </a:solidFill>
              <a:latin typeface="Courier New"/>
              <a:ea typeface="Courier New"/>
              <a:cs typeface="Courier New"/>
              <a:sym typeface="Courier New"/>
            </a:endParaRPr>
          </a:p>
        </p:txBody>
      </p:sp>
      <p:cxnSp>
        <p:nvCxnSpPr>
          <p:cNvPr id="551" name="Google Shape;551;p69"/>
          <p:cNvCxnSpPr>
            <a:stCxn id="543" idx="1"/>
          </p:cNvCxnSpPr>
          <p:nvPr/>
        </p:nvCxnSpPr>
        <p:spPr>
          <a:xfrm flipH="1">
            <a:off x="1900465" y="4970313"/>
            <a:ext cx="1330800" cy="454800"/>
          </a:xfrm>
          <a:prstGeom prst="bentConnector3">
            <a:avLst>
              <a:gd name="adj1" fmla="val 26276"/>
            </a:avLst>
          </a:prstGeom>
          <a:noFill/>
          <a:ln w="28575" cap="flat" cmpd="sng">
            <a:solidFill>
              <a:srgbClr val="990000"/>
            </a:solidFill>
            <a:prstDash val="solid"/>
            <a:round/>
            <a:headEnd type="none" w="sm" len="sm"/>
            <a:tailEnd type="stealth" w="med" len="med"/>
          </a:ln>
        </p:spPr>
      </p:cxnSp>
      <p:cxnSp>
        <p:nvCxnSpPr>
          <p:cNvPr id="552" name="Google Shape;552;p69"/>
          <p:cNvCxnSpPr>
            <a:stCxn id="547" idx="1"/>
          </p:cNvCxnSpPr>
          <p:nvPr/>
        </p:nvCxnSpPr>
        <p:spPr>
          <a:xfrm rot="10800000">
            <a:off x="1910065" y="5706825"/>
            <a:ext cx="1321200" cy="627300"/>
          </a:xfrm>
          <a:prstGeom prst="bentConnector3">
            <a:avLst>
              <a:gd name="adj1" fmla="val 25730"/>
            </a:avLst>
          </a:prstGeom>
          <a:noFill/>
          <a:ln w="28575" cap="flat" cmpd="sng">
            <a:solidFill>
              <a:srgbClr val="990000"/>
            </a:solidFill>
            <a:prstDash val="solid"/>
            <a:round/>
            <a:headEnd type="none" w="sm" len="sm"/>
            <a:tailEnd type="stealth"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40">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40">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4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4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4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4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4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4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4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4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5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5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 grpId="0" animBg="1"/>
      <p:bldP spid="543" grpId="0" animBg="1"/>
      <p:bldP spid="544" grpId="0" animBg="1"/>
      <p:bldP spid="545" grpId="0" animBg="1"/>
      <p:bldP spid="546" grpId="0" animBg="1"/>
      <p:bldP spid="547" grpId="0" animBg="1"/>
      <p:bldP spid="548" grpId="0" animBg="1"/>
      <p:bldP spid="549" grpId="0" animBg="1"/>
      <p:bldP spid="550"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sp>
        <p:nvSpPr>
          <p:cNvPr id="557" name="Google Shape;557;p7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C-Instructions</a:t>
            </a:r>
            <a:endParaRPr/>
          </a:p>
        </p:txBody>
      </p:sp>
      <p:sp>
        <p:nvSpPr>
          <p:cNvPr id="558" name="Google Shape;558;p70"/>
          <p:cNvSpPr txBox="1">
            <a:spLocks noGrp="1"/>
          </p:cNvSpPr>
          <p:nvPr>
            <p:ph type="body" idx="1"/>
          </p:nvPr>
        </p:nvSpPr>
        <p:spPr>
          <a:xfrm>
            <a:off x="396875" y="1362075"/>
            <a:ext cx="8677500" cy="497220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Syntax: 				(</a:t>
            </a:r>
            <a:r>
              <a:rPr lang="en-US" b="1" dirty="0" err="1">
                <a:latin typeface="Courier New" panose="02070309020205020404" pitchFamily="49" charset="0"/>
                <a:cs typeface="Courier New" panose="02070309020205020404" pitchFamily="49" charset="0"/>
              </a:rPr>
              <a:t>dest</a:t>
            </a:r>
            <a:r>
              <a:rPr lang="en-US" dirty="0"/>
              <a:t> and </a:t>
            </a:r>
            <a:r>
              <a:rPr lang="en-US" b="1" dirty="0">
                <a:latin typeface="Courier New" panose="02070309020205020404" pitchFamily="49" charset="0"/>
                <a:cs typeface="Courier New" panose="02070309020205020404" pitchFamily="49" charset="0"/>
              </a:rPr>
              <a:t>jump</a:t>
            </a:r>
            <a:r>
              <a:rPr lang="en-US" dirty="0"/>
              <a:t>  optional)</a:t>
            </a:r>
            <a:endParaRPr dirty="0"/>
          </a:p>
          <a:p>
            <a:pPr marL="640080" lvl="1" indent="-283464" algn="l" rtl="0">
              <a:lnSpc>
                <a:spcPct val="110000"/>
              </a:lnSpc>
              <a:spcBef>
                <a:spcPts val="24"/>
              </a:spcBef>
              <a:spcAft>
                <a:spcPts val="0"/>
              </a:spcAft>
              <a:buSzPts val="2420"/>
              <a:buChar char="▪"/>
            </a:pPr>
            <a:r>
              <a:rPr lang="en-US" b="1" dirty="0" err="1">
                <a:latin typeface="Courier New"/>
                <a:ea typeface="Courier New"/>
                <a:cs typeface="Courier New"/>
                <a:sym typeface="Courier New"/>
              </a:rPr>
              <a:t>dest</a:t>
            </a:r>
            <a:r>
              <a:rPr lang="en-US" dirty="0"/>
              <a:t> is a combination of destination registers:</a:t>
            </a:r>
            <a:endParaRPr dirty="0"/>
          </a:p>
          <a:p>
            <a:pPr marL="640080" lvl="1" indent="-129794" algn="l" rtl="0">
              <a:lnSpc>
                <a:spcPct val="110000"/>
              </a:lnSpc>
              <a:spcBef>
                <a:spcPts val="24"/>
              </a:spcBef>
              <a:spcAft>
                <a:spcPts val="0"/>
              </a:spcAft>
              <a:buSzPts val="2420"/>
              <a:buNone/>
            </a:pPr>
            <a:endParaRPr sz="2400" dirty="0"/>
          </a:p>
          <a:p>
            <a:pPr marL="640080" lvl="1" indent="-283464" algn="l" rtl="0">
              <a:lnSpc>
                <a:spcPct val="110000"/>
              </a:lnSpc>
              <a:spcBef>
                <a:spcPts val="24"/>
              </a:spcBef>
              <a:spcAft>
                <a:spcPts val="0"/>
              </a:spcAft>
              <a:buSzPts val="2420"/>
              <a:buChar char="▪"/>
            </a:pPr>
            <a:r>
              <a:rPr lang="en-US" b="1" dirty="0">
                <a:latin typeface="Courier New"/>
                <a:ea typeface="Courier New"/>
                <a:cs typeface="Courier New"/>
                <a:sym typeface="Courier New"/>
              </a:rPr>
              <a:t>comp</a:t>
            </a:r>
            <a:r>
              <a:rPr lang="en-US" dirty="0"/>
              <a:t> is a computation:</a:t>
            </a:r>
            <a:endParaRPr dirty="0"/>
          </a:p>
          <a:p>
            <a:pPr marL="640080" lvl="1" indent="-129794" algn="l" rtl="0">
              <a:lnSpc>
                <a:spcPct val="110000"/>
              </a:lnSpc>
              <a:spcBef>
                <a:spcPts val="24"/>
              </a:spcBef>
              <a:spcAft>
                <a:spcPts val="0"/>
              </a:spcAft>
              <a:buSzPts val="2420"/>
              <a:buNone/>
            </a:pPr>
            <a:endParaRPr dirty="0"/>
          </a:p>
          <a:p>
            <a:pPr marL="356616" lvl="1" indent="0" algn="l" rtl="0">
              <a:lnSpc>
                <a:spcPct val="110000"/>
              </a:lnSpc>
              <a:spcBef>
                <a:spcPts val="24"/>
              </a:spcBef>
              <a:spcAft>
                <a:spcPts val="0"/>
              </a:spcAft>
              <a:buSzPts val="2420"/>
              <a:buNone/>
            </a:pPr>
            <a:endParaRPr sz="2400" dirty="0"/>
          </a:p>
          <a:p>
            <a:pPr marL="640080" lvl="1" indent="-283464" algn="l" rtl="0">
              <a:lnSpc>
                <a:spcPct val="110000"/>
              </a:lnSpc>
              <a:spcBef>
                <a:spcPts val="24"/>
              </a:spcBef>
              <a:spcAft>
                <a:spcPts val="0"/>
              </a:spcAft>
              <a:buSzPts val="2420"/>
              <a:buChar char="▪"/>
            </a:pPr>
            <a:r>
              <a:rPr lang="en-US" b="1" dirty="0">
                <a:latin typeface="Courier New"/>
                <a:ea typeface="Courier New"/>
                <a:cs typeface="Courier New"/>
                <a:sym typeface="Courier New"/>
              </a:rPr>
              <a:t>jump</a:t>
            </a:r>
            <a:r>
              <a:rPr lang="en-US" dirty="0"/>
              <a:t> is an unconditional or conditional jump:</a:t>
            </a:r>
            <a:endParaRPr dirty="0"/>
          </a:p>
          <a:p>
            <a:pPr marL="0" lvl="0" indent="0" algn="l" rtl="0">
              <a:lnSpc>
                <a:spcPct val="110000"/>
              </a:lnSpc>
              <a:spcBef>
                <a:spcPts val="440"/>
              </a:spcBef>
              <a:spcAft>
                <a:spcPts val="0"/>
              </a:spcAft>
              <a:buSzPts val="2080"/>
              <a:buNone/>
            </a:pPr>
            <a:endParaRPr sz="2400" dirty="0"/>
          </a:p>
          <a:p>
            <a:pPr marL="347472" lvl="0" indent="-347472" algn="l" rtl="0">
              <a:lnSpc>
                <a:spcPct val="110000"/>
              </a:lnSpc>
              <a:spcBef>
                <a:spcPts val="440"/>
              </a:spcBef>
              <a:spcAft>
                <a:spcPts val="0"/>
              </a:spcAft>
              <a:buSzPts val="2080"/>
              <a:buFont typeface="Noto Sans Symbols"/>
              <a:buChar char="❖"/>
            </a:pPr>
            <a:r>
              <a:rPr lang="en-US" dirty="0"/>
              <a:t>Semantics:</a:t>
            </a:r>
            <a:endParaRPr dirty="0"/>
          </a:p>
          <a:p>
            <a:pPr marL="640080" lvl="1" indent="-283464" algn="l" rtl="0">
              <a:lnSpc>
                <a:spcPct val="110000"/>
              </a:lnSpc>
              <a:spcBef>
                <a:spcPts val="24"/>
              </a:spcBef>
              <a:spcAft>
                <a:spcPts val="0"/>
              </a:spcAft>
              <a:buSzPts val="2420"/>
              <a:buChar char="▪"/>
            </a:pPr>
            <a:r>
              <a:rPr lang="en-US" dirty="0"/>
              <a:t>Computes value of </a:t>
            </a:r>
            <a:r>
              <a:rPr lang="en-US" b="1" dirty="0">
                <a:latin typeface="Courier New"/>
                <a:ea typeface="Courier New"/>
                <a:cs typeface="Courier New"/>
                <a:sym typeface="Courier New"/>
              </a:rPr>
              <a:t>comp</a:t>
            </a:r>
            <a:endParaRPr dirty="0"/>
          </a:p>
          <a:p>
            <a:pPr marL="640080" lvl="1" indent="-283464" algn="l" rtl="0">
              <a:lnSpc>
                <a:spcPct val="110000"/>
              </a:lnSpc>
              <a:spcBef>
                <a:spcPts val="24"/>
              </a:spcBef>
              <a:spcAft>
                <a:spcPts val="0"/>
              </a:spcAft>
              <a:buSzPts val="2420"/>
              <a:buChar char="▪"/>
            </a:pPr>
            <a:r>
              <a:rPr lang="en-US" dirty="0"/>
              <a:t>Stores results in </a:t>
            </a:r>
            <a:r>
              <a:rPr lang="en-US" b="1" dirty="0" err="1">
                <a:latin typeface="Courier New"/>
                <a:ea typeface="Courier New"/>
                <a:cs typeface="Courier New"/>
                <a:sym typeface="Courier New"/>
              </a:rPr>
              <a:t>dest</a:t>
            </a:r>
            <a:r>
              <a:rPr lang="en-US" dirty="0"/>
              <a:t> (if specified)</a:t>
            </a:r>
            <a:endParaRPr dirty="0"/>
          </a:p>
          <a:p>
            <a:pPr marL="640080" lvl="1" indent="-283464" algn="l" rtl="0">
              <a:lnSpc>
                <a:spcPct val="110000"/>
              </a:lnSpc>
              <a:spcBef>
                <a:spcPts val="24"/>
              </a:spcBef>
              <a:spcAft>
                <a:spcPts val="0"/>
              </a:spcAft>
              <a:buSzPts val="2420"/>
              <a:buChar char="▪"/>
            </a:pPr>
            <a:r>
              <a:rPr lang="en-US" dirty="0"/>
              <a:t>If </a:t>
            </a:r>
            <a:r>
              <a:rPr lang="en-US" b="1" dirty="0">
                <a:latin typeface="Courier New"/>
                <a:ea typeface="Courier New"/>
                <a:cs typeface="Courier New"/>
                <a:sym typeface="Courier New"/>
              </a:rPr>
              <a:t>jump</a:t>
            </a:r>
            <a:r>
              <a:rPr lang="en-US" dirty="0"/>
              <a:t> is specified and condition is true (by testing </a:t>
            </a:r>
            <a:r>
              <a:rPr lang="en-US" b="1" dirty="0">
                <a:latin typeface="Courier New"/>
                <a:ea typeface="Courier New"/>
                <a:cs typeface="Courier New"/>
                <a:sym typeface="Courier New"/>
              </a:rPr>
              <a:t>comp</a:t>
            </a:r>
            <a:r>
              <a:rPr lang="en-US" dirty="0"/>
              <a:t> result), jump to instruction </a:t>
            </a:r>
            <a:r>
              <a:rPr lang="en-US" b="1" dirty="0">
                <a:latin typeface="Courier New"/>
                <a:ea typeface="Courier New"/>
                <a:cs typeface="Courier New"/>
                <a:sym typeface="Courier New"/>
              </a:rPr>
              <a:t>ROM[A]</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559" name="Google Shape;559;p7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35</a:t>
            </a:fld>
            <a:endParaRPr/>
          </a:p>
        </p:txBody>
      </p:sp>
      <p:sp>
        <p:nvSpPr>
          <p:cNvPr id="560" name="Google Shape;560;p70"/>
          <p:cNvSpPr/>
          <p:nvPr/>
        </p:nvSpPr>
        <p:spPr>
          <a:xfrm>
            <a:off x="1902370" y="1501858"/>
            <a:ext cx="3066600" cy="406200"/>
          </a:xfrm>
          <a:prstGeom prst="rect">
            <a:avLst/>
          </a:prstGeom>
          <a:solidFill>
            <a:srgbClr val="CFE2F3"/>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dirty="0" err="1">
                <a:solidFill>
                  <a:srgbClr val="000000"/>
                </a:solidFill>
                <a:latin typeface="Courier New"/>
                <a:ea typeface="Courier New"/>
                <a:cs typeface="Courier New"/>
                <a:sym typeface="Courier New"/>
              </a:rPr>
              <a:t>dest</a:t>
            </a:r>
            <a:r>
              <a:rPr lang="en-US" sz="2000" b="1" i="0" u="none" strike="noStrike" cap="none" dirty="0">
                <a:solidFill>
                  <a:srgbClr val="000000"/>
                </a:solidFill>
                <a:latin typeface="Courier New"/>
                <a:ea typeface="Courier New"/>
                <a:cs typeface="Courier New"/>
                <a:sym typeface="Courier New"/>
              </a:rPr>
              <a:t> = comp ; jump</a:t>
            </a:r>
            <a:endParaRPr sz="2000" b="1" i="0" u="none" strike="noStrike" cap="none" dirty="0">
              <a:solidFill>
                <a:srgbClr val="000000"/>
              </a:solidFill>
              <a:latin typeface="Courier New"/>
              <a:ea typeface="Courier New"/>
              <a:cs typeface="Courier New"/>
              <a:sym typeface="Courier New"/>
            </a:endParaRPr>
          </a:p>
        </p:txBody>
      </p:sp>
      <p:sp>
        <p:nvSpPr>
          <p:cNvPr id="561" name="Google Shape;561;p70"/>
          <p:cNvSpPr/>
          <p:nvPr/>
        </p:nvSpPr>
        <p:spPr>
          <a:xfrm>
            <a:off x="1135379" y="2323494"/>
            <a:ext cx="3276601" cy="310033"/>
          </a:xfrm>
          <a:prstGeom prst="rect">
            <a:avLst/>
          </a:prstGeom>
          <a:solidFill>
            <a:srgbClr val="CFE2F3"/>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dirty="0">
                <a:solidFill>
                  <a:srgbClr val="000000"/>
                </a:solidFill>
                <a:latin typeface="Courier New"/>
                <a:ea typeface="Courier New"/>
                <a:cs typeface="Courier New"/>
                <a:sym typeface="Courier New"/>
              </a:rPr>
              <a:t>M, D, MD, A, AM, AD, AMD</a:t>
            </a:r>
            <a:endParaRPr sz="1400" b="1" i="0" u="none" strike="noStrike" cap="none" dirty="0">
              <a:solidFill>
                <a:srgbClr val="000000"/>
              </a:solidFill>
              <a:latin typeface="Arial"/>
              <a:ea typeface="Arial"/>
              <a:cs typeface="Arial"/>
              <a:sym typeface="Arial"/>
            </a:endParaRPr>
          </a:p>
        </p:txBody>
      </p:sp>
      <p:sp>
        <p:nvSpPr>
          <p:cNvPr id="562" name="Google Shape;562;p70"/>
          <p:cNvSpPr/>
          <p:nvPr/>
        </p:nvSpPr>
        <p:spPr>
          <a:xfrm>
            <a:off x="1135379" y="3131530"/>
            <a:ext cx="7680900" cy="570600"/>
          </a:xfrm>
          <a:prstGeom prst="rect">
            <a:avLst/>
          </a:prstGeom>
          <a:solidFill>
            <a:srgbClr val="CFE2F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rgbClr val="000000"/>
                </a:solidFill>
                <a:latin typeface="Courier New"/>
                <a:ea typeface="Courier New"/>
                <a:cs typeface="Courier New"/>
                <a:sym typeface="Courier New"/>
              </a:rPr>
              <a:t>0, 1, -1, D, A, !D, !A, -D, -A, D+1, A+1, D-1, A-1, D+A, D-A, A-D, D&amp;A, D|A, M, !M, -M, M+1, M-1, D+M, D-M, M-D, D&amp;M, D|M</a:t>
            </a:r>
            <a:endParaRPr sz="1400" b="1" i="0" u="none" strike="noStrike" cap="none" dirty="0">
              <a:solidFill>
                <a:srgbClr val="000000"/>
              </a:solidFill>
              <a:latin typeface="Arial"/>
              <a:ea typeface="Arial"/>
              <a:cs typeface="Arial"/>
              <a:sym typeface="Arial"/>
            </a:endParaRPr>
          </a:p>
        </p:txBody>
      </p:sp>
      <p:sp>
        <p:nvSpPr>
          <p:cNvPr id="563" name="Google Shape;563;p70"/>
          <p:cNvSpPr/>
          <p:nvPr/>
        </p:nvSpPr>
        <p:spPr>
          <a:xfrm>
            <a:off x="1135379" y="4269772"/>
            <a:ext cx="4358700" cy="309900"/>
          </a:xfrm>
          <a:prstGeom prst="rect">
            <a:avLst/>
          </a:prstGeom>
          <a:solidFill>
            <a:srgbClr val="CFE2F3"/>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dirty="0">
                <a:solidFill>
                  <a:srgbClr val="000000"/>
                </a:solidFill>
                <a:latin typeface="Courier New"/>
                <a:ea typeface="Courier New"/>
                <a:cs typeface="Courier New"/>
                <a:sym typeface="Courier New"/>
              </a:rPr>
              <a:t>JGT, JEQ, JGE, JLT, JNE, JLE, JMP</a:t>
            </a:r>
            <a:endParaRPr sz="1400" b="1" i="0" u="none" strike="noStrike" cap="none" dirty="0">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8">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6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6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5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6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58">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58">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58">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5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1" grpId="0" animBg="1"/>
      <p:bldP spid="562" grpId="0" animBg="1"/>
      <p:bldP spid="56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567"/>
        <p:cNvGrpSpPr/>
        <p:nvPr/>
      </p:nvGrpSpPr>
      <p:grpSpPr>
        <a:xfrm>
          <a:off x="0" y="0"/>
          <a:ext cx="0" cy="0"/>
          <a:chOff x="0" y="0"/>
          <a:chExt cx="0" cy="0"/>
        </a:xfrm>
      </p:grpSpPr>
      <p:sp>
        <p:nvSpPr>
          <p:cNvPr id="568" name="Google Shape;568;p7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C-Instructions</a:t>
            </a:r>
            <a:endParaRPr/>
          </a:p>
        </p:txBody>
      </p:sp>
      <p:sp>
        <p:nvSpPr>
          <p:cNvPr id="569" name="Google Shape;569;p7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Symbolic:</a:t>
            </a:r>
            <a:endParaRPr/>
          </a:p>
          <a:p>
            <a:pPr marL="356616" lvl="1" indent="0" algn="l" rtl="0">
              <a:lnSpc>
                <a:spcPct val="110000"/>
              </a:lnSpc>
              <a:spcBef>
                <a:spcPts val="24"/>
              </a:spcBef>
              <a:spcAft>
                <a:spcPts val="0"/>
              </a:spcAft>
              <a:buSzPts val="2420"/>
              <a:buNone/>
            </a:pPr>
            <a:endParaRPr sz="1200"/>
          </a:p>
          <a:p>
            <a:pPr marL="347472" lvl="0" indent="-347472" algn="l" rtl="0">
              <a:lnSpc>
                <a:spcPct val="110000"/>
              </a:lnSpc>
              <a:spcBef>
                <a:spcPts val="440"/>
              </a:spcBef>
              <a:spcAft>
                <a:spcPts val="0"/>
              </a:spcAft>
              <a:buSzPts val="2080"/>
              <a:buFont typeface="Noto Sans Symbols"/>
              <a:buChar char="❖"/>
            </a:pPr>
            <a:r>
              <a:rPr lang="en-US"/>
              <a:t>Binary:</a:t>
            </a:r>
            <a:endParaRPr/>
          </a:p>
        </p:txBody>
      </p:sp>
      <p:sp>
        <p:nvSpPr>
          <p:cNvPr id="570" name="Google Shape;570;p7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36</a:t>
            </a:fld>
            <a:endParaRPr/>
          </a:p>
        </p:txBody>
      </p:sp>
      <p:sp>
        <p:nvSpPr>
          <p:cNvPr id="571" name="Google Shape;571;p71"/>
          <p:cNvSpPr/>
          <p:nvPr/>
        </p:nvSpPr>
        <p:spPr>
          <a:xfrm>
            <a:off x="2278742" y="1430362"/>
            <a:ext cx="3018971" cy="5223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FF9900"/>
                </a:solidFill>
                <a:latin typeface="Courier New"/>
                <a:ea typeface="Courier New"/>
                <a:cs typeface="Courier New"/>
                <a:sym typeface="Courier New"/>
              </a:rPr>
              <a:t>dest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comp</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chemeClr val="accent1"/>
                </a:solidFill>
                <a:latin typeface="Courier New"/>
                <a:ea typeface="Courier New"/>
                <a:cs typeface="Courier New"/>
                <a:sym typeface="Courier New"/>
              </a:rPr>
              <a:t>jump</a:t>
            </a:r>
            <a:endParaRPr sz="2000" b="1" i="0" u="none" strike="noStrike" cap="none">
              <a:solidFill>
                <a:schemeClr val="accent1"/>
              </a:solidFill>
              <a:latin typeface="Courier New"/>
              <a:ea typeface="Courier New"/>
              <a:cs typeface="Courier New"/>
              <a:sym typeface="Courier New"/>
            </a:endParaRPr>
          </a:p>
        </p:txBody>
      </p:sp>
      <p:sp>
        <p:nvSpPr>
          <p:cNvPr id="572" name="Google Shape;572;p71"/>
          <p:cNvSpPr/>
          <p:nvPr/>
        </p:nvSpPr>
        <p:spPr>
          <a:xfrm>
            <a:off x="1874163" y="2174434"/>
            <a:ext cx="6847099" cy="463623"/>
          </a:xfrm>
          <a:prstGeom prst="rect">
            <a:avLst/>
          </a:prstGeom>
          <a:solidFill>
            <a:srgbClr val="CFE2F3"/>
          </a:solidFill>
          <a:ln>
            <a:noFill/>
          </a:ln>
          <a:effectLst>
            <a:outerShdw blurRad="57150" dist="19050" dir="5400000" algn="bl" rotWithShape="0">
              <a:srgbClr val="000000">
                <a:alpha val="48235"/>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2000" b="1" i="0" u="none" strike="noStrike" cap="none">
                <a:solidFill>
                  <a:srgbClr val="4A86E8"/>
                </a:solidFill>
                <a:latin typeface="Courier New"/>
                <a:ea typeface="Courier New"/>
                <a:cs typeface="Courier New"/>
                <a:sym typeface="Courier New"/>
              </a:rPr>
              <a:t>1 </a:t>
            </a:r>
            <a:r>
              <a:rPr lang="en-US" sz="2000" b="1" i="0" u="none" strike="noStrike" cap="none">
                <a:solidFill>
                  <a:srgbClr val="B7B7B7"/>
                </a:solidFill>
                <a:latin typeface="Courier New"/>
                <a:ea typeface="Courier New"/>
                <a:cs typeface="Courier New"/>
                <a:sym typeface="Courier New"/>
              </a:rPr>
              <a:t>1 1</a:t>
            </a:r>
            <a:r>
              <a:rPr lang="en-US" sz="2000" b="1" i="0" u="none" strike="noStrike" cap="none">
                <a:solidFill>
                  <a:srgbClr val="CCCCCC"/>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a c1 c2 c3 c4 c5 c6</a:t>
            </a:r>
            <a:r>
              <a:rPr lang="en-US" sz="2000" b="1" i="0" u="none" strike="noStrike" cap="none">
                <a:solidFill>
                  <a:srgbClr val="FF9900"/>
                </a:solidFill>
                <a:latin typeface="Courier New"/>
                <a:ea typeface="Courier New"/>
                <a:cs typeface="Courier New"/>
                <a:sym typeface="Courier New"/>
              </a:rPr>
              <a:t> d1 d2 d3 </a:t>
            </a:r>
            <a:r>
              <a:rPr lang="en-US" sz="2000" b="1" i="0" u="none" strike="noStrike" cap="none">
                <a:solidFill>
                  <a:schemeClr val="accent1"/>
                </a:solidFill>
                <a:latin typeface="Courier New"/>
                <a:ea typeface="Courier New"/>
                <a:cs typeface="Courier New"/>
                <a:sym typeface="Courier New"/>
              </a:rPr>
              <a:t>j1 j2 j3</a:t>
            </a:r>
            <a:endParaRPr sz="2000" b="1" i="0" u="none" strike="noStrike" cap="none">
              <a:solidFill>
                <a:schemeClr val="accent1"/>
              </a:solidFill>
              <a:latin typeface="Courier New"/>
              <a:ea typeface="Courier New"/>
              <a:cs typeface="Courier New"/>
              <a:sym typeface="Courier New"/>
            </a:endParaRPr>
          </a:p>
        </p:txBody>
      </p:sp>
      <p:sp>
        <p:nvSpPr>
          <p:cNvPr id="573" name="Google Shape;573;p71"/>
          <p:cNvSpPr/>
          <p:nvPr/>
        </p:nvSpPr>
        <p:spPr>
          <a:xfrm rot="5400000">
            <a:off x="7855011" y="2078124"/>
            <a:ext cx="138972" cy="1297123"/>
          </a:xfrm>
          <a:prstGeom prst="rightBracket">
            <a:avLst>
              <a:gd name="adj" fmla="val 100731"/>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4" name="Google Shape;574;p71"/>
          <p:cNvSpPr/>
          <p:nvPr/>
        </p:nvSpPr>
        <p:spPr>
          <a:xfrm>
            <a:off x="7422778" y="3072087"/>
            <a:ext cx="1357800" cy="762000"/>
          </a:xfrm>
          <a:prstGeom prst="wedgeRectCallout">
            <a:avLst>
              <a:gd name="adj1" fmla="val -20835"/>
              <a:gd name="adj2" fmla="val -83504"/>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Jump:</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Condition for jumping</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
        <p:nvSpPr>
          <p:cNvPr id="575" name="Google Shape;575;p71"/>
          <p:cNvSpPr/>
          <p:nvPr/>
        </p:nvSpPr>
        <p:spPr>
          <a:xfrm rot="5400000">
            <a:off x="6462323" y="2138512"/>
            <a:ext cx="137160" cy="1181100"/>
          </a:xfrm>
          <a:prstGeom prst="rightBracket">
            <a:avLst>
              <a:gd name="adj" fmla="val 100731"/>
            </a:avLst>
          </a:prstGeom>
          <a:noFill/>
          <a:ln w="38100" cap="flat" cmpd="sng">
            <a:solidFill>
              <a:srgbClr val="FF99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6" name="Google Shape;576;p71"/>
          <p:cNvSpPr/>
          <p:nvPr/>
        </p:nvSpPr>
        <p:spPr>
          <a:xfrm>
            <a:off x="5798967" y="3069416"/>
            <a:ext cx="1508476" cy="762000"/>
          </a:xfrm>
          <a:prstGeom prst="wedgeRectCallout">
            <a:avLst>
              <a:gd name="adj1" fmla="val -20889"/>
              <a:gd name="adj2" fmla="val -83504"/>
            </a:avLst>
          </a:prstGeom>
          <a:solidFill>
            <a:srgbClr val="FF99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err="1">
                <a:solidFill>
                  <a:srgbClr val="FFFFFF"/>
                </a:solidFill>
                <a:latin typeface="Calibri" panose="020F0502020204030204" pitchFamily="34" charset="0"/>
                <a:ea typeface="Courier New"/>
                <a:cs typeface="Calibri" panose="020F0502020204030204" pitchFamily="34" charset="0"/>
                <a:sym typeface="Courier New"/>
              </a:rPr>
              <a:t>Dest</a:t>
            </a: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Where to store result</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
        <p:nvSpPr>
          <p:cNvPr id="577" name="Google Shape;577;p71"/>
          <p:cNvSpPr/>
          <p:nvPr/>
        </p:nvSpPr>
        <p:spPr>
          <a:xfrm rot="5400000">
            <a:off x="4249167" y="1268048"/>
            <a:ext cx="139208" cy="2929604"/>
          </a:xfrm>
          <a:prstGeom prst="rightBracket">
            <a:avLst>
              <a:gd name="adj" fmla="val 100731"/>
            </a:avLst>
          </a:prstGeom>
          <a:noFill/>
          <a:ln w="38100" cap="flat" cmpd="sng">
            <a:solidFill>
              <a:srgbClr val="674EA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8" name="Google Shape;578;p71"/>
          <p:cNvSpPr/>
          <p:nvPr/>
        </p:nvSpPr>
        <p:spPr>
          <a:xfrm>
            <a:off x="2922690" y="3064467"/>
            <a:ext cx="2762712" cy="762000"/>
          </a:xfrm>
          <a:prstGeom prst="wedgeRectCallout">
            <a:avLst>
              <a:gd name="adj1" fmla="val -21372"/>
              <a:gd name="adj2" fmla="val -83504"/>
            </a:avLst>
          </a:prstGeom>
          <a:solidFill>
            <a:srgbClr val="674EA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Comp:</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ALU Operation (a bit chooses between A and M)</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
        <p:nvSpPr>
          <p:cNvPr id="579" name="Google Shape;579;p71"/>
          <p:cNvSpPr/>
          <p:nvPr/>
        </p:nvSpPr>
        <p:spPr>
          <a:xfrm rot="5400000">
            <a:off x="2420020" y="2478492"/>
            <a:ext cx="131798" cy="503562"/>
          </a:xfrm>
          <a:prstGeom prst="rightBracket">
            <a:avLst>
              <a:gd name="adj" fmla="val 100731"/>
            </a:avLst>
          </a:prstGeom>
          <a:noFill/>
          <a:ln w="381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0" name="Google Shape;580;p71"/>
          <p:cNvSpPr/>
          <p:nvPr/>
        </p:nvSpPr>
        <p:spPr>
          <a:xfrm>
            <a:off x="1836557" y="3064467"/>
            <a:ext cx="966900" cy="762000"/>
          </a:xfrm>
          <a:prstGeom prst="wedgeRectCallout">
            <a:avLst>
              <a:gd name="adj1" fmla="val 20545"/>
              <a:gd name="adj2" fmla="val -83504"/>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dirty="0">
                <a:solidFill>
                  <a:srgbClr val="FFFFFF"/>
                </a:solidFill>
                <a:latin typeface="Calibri" panose="020F0502020204030204" pitchFamily="34" charset="0"/>
                <a:ea typeface="Courier New"/>
                <a:cs typeface="Calibri" panose="020F0502020204030204" pitchFamily="34" charset="0"/>
                <a:sym typeface="Courier New"/>
              </a:rPr>
              <a:t>Unused</a:t>
            </a:r>
            <a:endParaRPr sz="1400" b="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
        <p:nvSpPr>
          <p:cNvPr id="581" name="Google Shape;581;p71"/>
          <p:cNvSpPr/>
          <p:nvPr/>
        </p:nvSpPr>
        <p:spPr>
          <a:xfrm>
            <a:off x="121483" y="3064467"/>
            <a:ext cx="1595841" cy="762000"/>
          </a:xfrm>
          <a:prstGeom prst="wedgeRectCallout">
            <a:avLst>
              <a:gd name="adj1" fmla="val 70943"/>
              <a:gd name="adj2" fmla="val -84780"/>
            </a:avLst>
          </a:prstGeom>
          <a:solidFill>
            <a:srgbClr val="4A86E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Family:</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C-Instruction</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
        <p:nvSpPr>
          <p:cNvPr id="582" name="Google Shape;582;p71"/>
          <p:cNvSpPr/>
          <p:nvPr/>
        </p:nvSpPr>
        <p:spPr>
          <a:xfrm rot="5400000">
            <a:off x="1959982" y="2610280"/>
            <a:ext cx="119184" cy="252600"/>
          </a:xfrm>
          <a:prstGeom prst="rightBracket">
            <a:avLst>
              <a:gd name="adj" fmla="val 100731"/>
            </a:avLst>
          </a:prstGeom>
          <a:noFill/>
          <a:ln w="38100" cap="flat" cmpd="sng">
            <a:solidFill>
              <a:srgbClr val="4A86E8"/>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586"/>
        <p:cNvGrpSpPr/>
        <p:nvPr/>
      </p:nvGrpSpPr>
      <p:grpSpPr>
        <a:xfrm>
          <a:off x="0" y="0"/>
          <a:ext cx="0" cy="0"/>
          <a:chOff x="0" y="0"/>
          <a:chExt cx="0" cy="0"/>
        </a:xfrm>
      </p:grpSpPr>
      <p:sp>
        <p:nvSpPr>
          <p:cNvPr id="587" name="Google Shape;587;p72"/>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Symbolic:</a:t>
            </a:r>
            <a:endParaRPr/>
          </a:p>
          <a:p>
            <a:pPr marL="356616" lvl="1" indent="0" algn="l" rtl="0">
              <a:lnSpc>
                <a:spcPct val="110000"/>
              </a:lnSpc>
              <a:spcBef>
                <a:spcPts val="24"/>
              </a:spcBef>
              <a:spcAft>
                <a:spcPts val="0"/>
              </a:spcAft>
              <a:buSzPts val="2420"/>
              <a:buNone/>
            </a:pPr>
            <a:endParaRPr sz="1200"/>
          </a:p>
          <a:p>
            <a:pPr marL="347472" lvl="0" indent="-347472" algn="l" rtl="0">
              <a:lnSpc>
                <a:spcPct val="110000"/>
              </a:lnSpc>
              <a:spcBef>
                <a:spcPts val="440"/>
              </a:spcBef>
              <a:spcAft>
                <a:spcPts val="0"/>
              </a:spcAft>
              <a:buSzPts val="2080"/>
              <a:buFont typeface="Noto Sans Symbols"/>
              <a:buChar char="❖"/>
            </a:pPr>
            <a:r>
              <a:rPr lang="en-US"/>
              <a:t>Binary:</a:t>
            </a:r>
            <a:endParaRPr/>
          </a:p>
        </p:txBody>
      </p:sp>
      <p:sp>
        <p:nvSpPr>
          <p:cNvPr id="588" name="Google Shape;588;p72"/>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C-Instructions</a:t>
            </a:r>
            <a:endParaRPr/>
          </a:p>
        </p:txBody>
      </p:sp>
      <p:sp>
        <p:nvSpPr>
          <p:cNvPr id="589" name="Google Shape;589;p72"/>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37</a:t>
            </a:fld>
            <a:endParaRPr/>
          </a:p>
        </p:txBody>
      </p:sp>
      <p:sp>
        <p:nvSpPr>
          <p:cNvPr id="590" name="Google Shape;590;p72"/>
          <p:cNvSpPr/>
          <p:nvPr/>
        </p:nvSpPr>
        <p:spPr>
          <a:xfrm>
            <a:off x="2278742" y="1430362"/>
            <a:ext cx="3018971" cy="5223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FF9900"/>
                </a:solidFill>
                <a:latin typeface="Courier New"/>
                <a:ea typeface="Courier New"/>
                <a:cs typeface="Courier New"/>
                <a:sym typeface="Courier New"/>
              </a:rPr>
              <a:t>dest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comp</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chemeClr val="accent1"/>
                </a:solidFill>
                <a:latin typeface="Courier New"/>
                <a:ea typeface="Courier New"/>
                <a:cs typeface="Courier New"/>
                <a:sym typeface="Courier New"/>
              </a:rPr>
              <a:t>jump</a:t>
            </a:r>
            <a:endParaRPr sz="2000" b="1" i="0" u="none" strike="noStrike" cap="none">
              <a:solidFill>
                <a:schemeClr val="accent1"/>
              </a:solidFill>
              <a:latin typeface="Courier New"/>
              <a:ea typeface="Courier New"/>
              <a:cs typeface="Courier New"/>
              <a:sym typeface="Courier New"/>
            </a:endParaRPr>
          </a:p>
        </p:txBody>
      </p:sp>
      <p:sp>
        <p:nvSpPr>
          <p:cNvPr id="591" name="Google Shape;591;p72"/>
          <p:cNvSpPr/>
          <p:nvPr/>
        </p:nvSpPr>
        <p:spPr>
          <a:xfrm>
            <a:off x="1874163" y="2174434"/>
            <a:ext cx="6847099" cy="463623"/>
          </a:xfrm>
          <a:prstGeom prst="rect">
            <a:avLst/>
          </a:prstGeom>
          <a:solidFill>
            <a:srgbClr val="CFE2F3"/>
          </a:solidFill>
          <a:ln>
            <a:noFill/>
          </a:ln>
          <a:effectLst>
            <a:outerShdw blurRad="57150" dist="19050" dir="5400000" algn="bl" rotWithShape="0">
              <a:srgbClr val="000000">
                <a:alpha val="48235"/>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2000" b="1" i="0" u="none" strike="noStrike" cap="none">
                <a:solidFill>
                  <a:srgbClr val="4A86E8"/>
                </a:solidFill>
                <a:latin typeface="Courier New"/>
                <a:ea typeface="Courier New"/>
                <a:cs typeface="Courier New"/>
                <a:sym typeface="Courier New"/>
              </a:rPr>
              <a:t>1 </a:t>
            </a:r>
            <a:r>
              <a:rPr lang="en-US" sz="2000" b="1" i="0" u="none" strike="noStrike" cap="none">
                <a:solidFill>
                  <a:srgbClr val="B7B7B7"/>
                </a:solidFill>
                <a:latin typeface="Courier New"/>
                <a:ea typeface="Courier New"/>
                <a:cs typeface="Courier New"/>
                <a:sym typeface="Courier New"/>
              </a:rPr>
              <a:t>1 1</a:t>
            </a:r>
            <a:r>
              <a:rPr lang="en-US" sz="2000" b="1" i="0" u="none" strike="noStrike" cap="none">
                <a:solidFill>
                  <a:srgbClr val="CCCCCC"/>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a c1 c2 c3 c4 c5 c6</a:t>
            </a:r>
            <a:r>
              <a:rPr lang="en-US" sz="2000" b="1" i="0" u="none" strike="noStrike" cap="none">
                <a:solidFill>
                  <a:srgbClr val="FF9900"/>
                </a:solidFill>
                <a:latin typeface="Courier New"/>
                <a:ea typeface="Courier New"/>
                <a:cs typeface="Courier New"/>
                <a:sym typeface="Courier New"/>
              </a:rPr>
              <a:t> d1 d2 d3 </a:t>
            </a:r>
            <a:r>
              <a:rPr lang="en-US" sz="2000" b="1" i="0" u="none" strike="noStrike" cap="none">
                <a:solidFill>
                  <a:schemeClr val="accent1"/>
                </a:solidFill>
                <a:latin typeface="Courier New"/>
                <a:ea typeface="Courier New"/>
                <a:cs typeface="Courier New"/>
                <a:sym typeface="Courier New"/>
              </a:rPr>
              <a:t>j1 j2 j3</a:t>
            </a:r>
            <a:endParaRPr sz="2000" b="1" i="0" u="none" strike="noStrike" cap="none">
              <a:solidFill>
                <a:schemeClr val="accent1"/>
              </a:solidFill>
              <a:latin typeface="Courier New"/>
              <a:ea typeface="Courier New"/>
              <a:cs typeface="Courier New"/>
              <a:sym typeface="Courier New"/>
            </a:endParaRPr>
          </a:p>
        </p:txBody>
      </p:sp>
      <p:pic>
        <p:nvPicPr>
          <p:cNvPr id="594" name="Google Shape;594;p72"/>
          <p:cNvPicPr preferRelativeResize="0"/>
          <p:nvPr/>
        </p:nvPicPr>
        <p:blipFill rotWithShape="1">
          <a:blip r:embed="rId3">
            <a:alphaModFix/>
          </a:blip>
          <a:srcRect/>
          <a:stretch/>
        </p:blipFill>
        <p:spPr>
          <a:xfrm>
            <a:off x="2068488" y="4116230"/>
            <a:ext cx="4983075" cy="2217825"/>
          </a:xfrm>
          <a:prstGeom prst="rect">
            <a:avLst/>
          </a:prstGeom>
          <a:noFill/>
          <a:ln>
            <a:noFill/>
          </a:ln>
          <a:effectLst>
            <a:outerShdw blurRad="57150" dist="19050" dir="5400000" algn="bl" rotWithShape="0">
              <a:srgbClr val="000000">
                <a:alpha val="48240"/>
              </a:srgbClr>
            </a:outerShdw>
          </a:effectLst>
        </p:spPr>
      </p:pic>
      <p:sp>
        <p:nvSpPr>
          <p:cNvPr id="595" name="Google Shape;595;p72"/>
          <p:cNvSpPr/>
          <p:nvPr/>
        </p:nvSpPr>
        <p:spPr>
          <a:xfrm>
            <a:off x="757700" y="4963993"/>
            <a:ext cx="1447500" cy="522300"/>
          </a:xfrm>
          <a:prstGeom prst="homePlate">
            <a:avLst>
              <a:gd name="adj" fmla="val 50000"/>
            </a:avLst>
          </a:prstGeom>
          <a:solidFill>
            <a:srgbClr val="E06666"/>
          </a:solidFill>
          <a:ln>
            <a:noFill/>
          </a:ln>
          <a:effectLst>
            <a:outerShdw blurRad="57150" dist="19050" dir="5400000" algn="bl" rotWithShape="0">
              <a:srgbClr val="000000">
                <a:alpha val="4824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900"/>
              <a:buFont typeface="Arial"/>
              <a:buNone/>
            </a:pPr>
            <a:r>
              <a:rPr lang="en-US" sz="1900" b="1" i="0" u="none" strike="noStrike" cap="none">
                <a:solidFill>
                  <a:srgbClr val="FFFFFF"/>
                </a:solidFill>
                <a:latin typeface="Calibri"/>
                <a:ea typeface="Calibri"/>
                <a:cs typeface="Calibri"/>
                <a:sym typeface="Calibri"/>
              </a:rPr>
              <a:t>Chapter 4</a:t>
            </a:r>
            <a:endParaRPr sz="1900" b="1" i="0" u="none" strike="noStrike" cap="none">
              <a:solidFill>
                <a:srgbClr val="FFFFFF"/>
              </a:solidFill>
              <a:latin typeface="Calibri"/>
              <a:ea typeface="Calibri"/>
              <a:cs typeface="Calibri"/>
              <a:sym typeface="Calibri"/>
            </a:endParaRPr>
          </a:p>
        </p:txBody>
      </p:sp>
      <p:sp>
        <p:nvSpPr>
          <p:cNvPr id="11" name="Google Shape;573;p71">
            <a:extLst>
              <a:ext uri="{FF2B5EF4-FFF2-40B4-BE49-F238E27FC236}">
                <a16:creationId xmlns:a16="http://schemas.microsoft.com/office/drawing/2014/main" id="{77B2D4C3-144B-5E8D-686C-3052E91F1955}"/>
              </a:ext>
            </a:extLst>
          </p:cNvPr>
          <p:cNvSpPr/>
          <p:nvPr/>
        </p:nvSpPr>
        <p:spPr>
          <a:xfrm rot="5400000">
            <a:off x="7855011" y="2078124"/>
            <a:ext cx="138972" cy="1297123"/>
          </a:xfrm>
          <a:prstGeom prst="rightBracket">
            <a:avLst>
              <a:gd name="adj" fmla="val 100731"/>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574;p71">
            <a:extLst>
              <a:ext uri="{FF2B5EF4-FFF2-40B4-BE49-F238E27FC236}">
                <a16:creationId xmlns:a16="http://schemas.microsoft.com/office/drawing/2014/main" id="{6FB5FE7E-1754-0BCA-59AA-2CE788C3C11C}"/>
              </a:ext>
            </a:extLst>
          </p:cNvPr>
          <p:cNvSpPr/>
          <p:nvPr/>
        </p:nvSpPr>
        <p:spPr>
          <a:xfrm>
            <a:off x="7422778" y="3072087"/>
            <a:ext cx="1357800" cy="762000"/>
          </a:xfrm>
          <a:prstGeom prst="wedgeRectCallout">
            <a:avLst>
              <a:gd name="adj1" fmla="val -20835"/>
              <a:gd name="adj2" fmla="val -83504"/>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Jump:</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Condition for jumping</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sp>
        <p:nvSpPr>
          <p:cNvPr id="600" name="Google Shape;600;p73"/>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C-Instructions</a:t>
            </a:r>
            <a:endParaRPr/>
          </a:p>
        </p:txBody>
      </p:sp>
      <p:sp>
        <p:nvSpPr>
          <p:cNvPr id="601" name="Google Shape;601;p73"/>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Symbolic:</a:t>
            </a:r>
            <a:endParaRPr/>
          </a:p>
          <a:p>
            <a:pPr marL="356616" lvl="1" indent="0" algn="l" rtl="0">
              <a:lnSpc>
                <a:spcPct val="110000"/>
              </a:lnSpc>
              <a:spcBef>
                <a:spcPts val="24"/>
              </a:spcBef>
              <a:spcAft>
                <a:spcPts val="0"/>
              </a:spcAft>
              <a:buSzPts val="2420"/>
              <a:buNone/>
            </a:pPr>
            <a:endParaRPr sz="1200"/>
          </a:p>
          <a:p>
            <a:pPr marL="347472" lvl="0" indent="-347472" algn="l" rtl="0">
              <a:lnSpc>
                <a:spcPct val="110000"/>
              </a:lnSpc>
              <a:spcBef>
                <a:spcPts val="440"/>
              </a:spcBef>
              <a:spcAft>
                <a:spcPts val="0"/>
              </a:spcAft>
              <a:buSzPts val="2080"/>
              <a:buFont typeface="Noto Sans Symbols"/>
              <a:buChar char="❖"/>
            </a:pPr>
            <a:r>
              <a:rPr lang="en-US"/>
              <a:t>Binary:</a:t>
            </a:r>
            <a:endParaRPr/>
          </a:p>
        </p:txBody>
      </p:sp>
      <p:sp>
        <p:nvSpPr>
          <p:cNvPr id="602" name="Google Shape;602;p73"/>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38</a:t>
            </a:fld>
            <a:endParaRPr/>
          </a:p>
        </p:txBody>
      </p:sp>
      <p:sp>
        <p:nvSpPr>
          <p:cNvPr id="603" name="Google Shape;603;p73"/>
          <p:cNvSpPr/>
          <p:nvPr/>
        </p:nvSpPr>
        <p:spPr>
          <a:xfrm>
            <a:off x="2278742" y="1430362"/>
            <a:ext cx="3018971" cy="5223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FF9900"/>
                </a:solidFill>
                <a:latin typeface="Courier New"/>
                <a:ea typeface="Courier New"/>
                <a:cs typeface="Courier New"/>
                <a:sym typeface="Courier New"/>
              </a:rPr>
              <a:t>dest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comp</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chemeClr val="accent1"/>
                </a:solidFill>
                <a:latin typeface="Courier New"/>
                <a:ea typeface="Courier New"/>
                <a:cs typeface="Courier New"/>
                <a:sym typeface="Courier New"/>
              </a:rPr>
              <a:t>jump</a:t>
            </a:r>
            <a:endParaRPr sz="2000" b="1" i="0" u="none" strike="noStrike" cap="none">
              <a:solidFill>
                <a:schemeClr val="accent1"/>
              </a:solidFill>
              <a:latin typeface="Courier New"/>
              <a:ea typeface="Courier New"/>
              <a:cs typeface="Courier New"/>
              <a:sym typeface="Courier New"/>
            </a:endParaRPr>
          </a:p>
        </p:txBody>
      </p:sp>
      <p:sp>
        <p:nvSpPr>
          <p:cNvPr id="604" name="Google Shape;604;p73"/>
          <p:cNvSpPr/>
          <p:nvPr/>
        </p:nvSpPr>
        <p:spPr>
          <a:xfrm>
            <a:off x="1874163" y="2174434"/>
            <a:ext cx="6847099" cy="463623"/>
          </a:xfrm>
          <a:prstGeom prst="rect">
            <a:avLst/>
          </a:prstGeom>
          <a:solidFill>
            <a:srgbClr val="CFE2F3"/>
          </a:solidFill>
          <a:ln>
            <a:noFill/>
          </a:ln>
          <a:effectLst>
            <a:outerShdw blurRad="57150" dist="19050" dir="5400000" algn="bl" rotWithShape="0">
              <a:srgbClr val="000000">
                <a:alpha val="48235"/>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2000" b="1" i="0" u="none" strike="noStrike" cap="none">
                <a:solidFill>
                  <a:srgbClr val="4A86E8"/>
                </a:solidFill>
                <a:latin typeface="Courier New"/>
                <a:ea typeface="Courier New"/>
                <a:cs typeface="Courier New"/>
                <a:sym typeface="Courier New"/>
              </a:rPr>
              <a:t>1 </a:t>
            </a:r>
            <a:r>
              <a:rPr lang="en-US" sz="2000" b="1" i="0" u="none" strike="noStrike" cap="none">
                <a:solidFill>
                  <a:srgbClr val="B7B7B7"/>
                </a:solidFill>
                <a:latin typeface="Courier New"/>
                <a:ea typeface="Courier New"/>
                <a:cs typeface="Courier New"/>
                <a:sym typeface="Courier New"/>
              </a:rPr>
              <a:t>1 1</a:t>
            </a:r>
            <a:r>
              <a:rPr lang="en-US" sz="2000" b="1" i="0" u="none" strike="noStrike" cap="none">
                <a:solidFill>
                  <a:srgbClr val="CCCCCC"/>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a c1 c2 c3 c4 c5 c6</a:t>
            </a:r>
            <a:r>
              <a:rPr lang="en-US" sz="2000" b="1" i="0" u="none" strike="noStrike" cap="none">
                <a:solidFill>
                  <a:srgbClr val="FF9900"/>
                </a:solidFill>
                <a:latin typeface="Courier New"/>
                <a:ea typeface="Courier New"/>
                <a:cs typeface="Courier New"/>
                <a:sym typeface="Courier New"/>
              </a:rPr>
              <a:t> d1 d2 d3 </a:t>
            </a:r>
            <a:r>
              <a:rPr lang="en-US" sz="2000" b="1" i="0" u="none" strike="noStrike" cap="none">
                <a:solidFill>
                  <a:schemeClr val="accent1"/>
                </a:solidFill>
                <a:latin typeface="Courier New"/>
                <a:ea typeface="Courier New"/>
                <a:cs typeface="Courier New"/>
                <a:sym typeface="Courier New"/>
              </a:rPr>
              <a:t>j1 j2 j3</a:t>
            </a:r>
            <a:endParaRPr sz="2000" b="1" i="0" u="none" strike="noStrike" cap="none">
              <a:solidFill>
                <a:schemeClr val="accent1"/>
              </a:solidFill>
              <a:latin typeface="Courier New"/>
              <a:ea typeface="Courier New"/>
              <a:cs typeface="Courier New"/>
              <a:sym typeface="Courier New"/>
            </a:endParaRPr>
          </a:p>
        </p:txBody>
      </p:sp>
      <p:pic>
        <p:nvPicPr>
          <p:cNvPr id="607" name="Google Shape;607;p73"/>
          <p:cNvPicPr preferRelativeResize="0"/>
          <p:nvPr/>
        </p:nvPicPr>
        <p:blipFill rotWithShape="1">
          <a:blip r:embed="rId3">
            <a:alphaModFix/>
          </a:blip>
          <a:srcRect/>
          <a:stretch/>
        </p:blipFill>
        <p:spPr>
          <a:xfrm>
            <a:off x="1876175" y="4145888"/>
            <a:ext cx="5391650" cy="1968463"/>
          </a:xfrm>
          <a:prstGeom prst="rect">
            <a:avLst/>
          </a:prstGeom>
          <a:noFill/>
          <a:ln>
            <a:noFill/>
          </a:ln>
          <a:effectLst>
            <a:outerShdw blurRad="57150" dist="19050" dir="5400000" algn="bl" rotWithShape="0">
              <a:srgbClr val="000000">
                <a:alpha val="49800"/>
              </a:srgbClr>
            </a:outerShdw>
          </a:effectLst>
        </p:spPr>
      </p:pic>
      <p:sp>
        <p:nvSpPr>
          <p:cNvPr id="608" name="Google Shape;608;p73"/>
          <p:cNvSpPr/>
          <p:nvPr/>
        </p:nvSpPr>
        <p:spPr>
          <a:xfrm>
            <a:off x="520936" y="4973625"/>
            <a:ext cx="1447500" cy="522300"/>
          </a:xfrm>
          <a:prstGeom prst="homePlate">
            <a:avLst>
              <a:gd name="adj" fmla="val 50000"/>
            </a:avLst>
          </a:prstGeom>
          <a:solidFill>
            <a:srgbClr val="E06666"/>
          </a:solidFill>
          <a:ln>
            <a:noFill/>
          </a:ln>
          <a:effectLst>
            <a:outerShdw blurRad="57150" dist="19050" dir="5400000" algn="bl" rotWithShape="0">
              <a:srgbClr val="000000">
                <a:alpha val="4824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900"/>
              <a:buFont typeface="Arial"/>
              <a:buNone/>
            </a:pPr>
            <a:r>
              <a:rPr lang="en-US" sz="1900" b="1" i="0" u="none" strike="noStrike" cap="none">
                <a:solidFill>
                  <a:srgbClr val="FFFFFF"/>
                </a:solidFill>
                <a:latin typeface="Calibri"/>
                <a:ea typeface="Calibri"/>
                <a:cs typeface="Calibri"/>
                <a:sym typeface="Calibri"/>
              </a:rPr>
              <a:t>Chapter 4</a:t>
            </a:r>
            <a:endParaRPr sz="1900" b="1" i="0" u="none" strike="noStrike" cap="none">
              <a:solidFill>
                <a:srgbClr val="FFFFFF"/>
              </a:solidFill>
              <a:latin typeface="Calibri"/>
              <a:ea typeface="Calibri"/>
              <a:cs typeface="Calibri"/>
              <a:sym typeface="Calibri"/>
            </a:endParaRPr>
          </a:p>
        </p:txBody>
      </p:sp>
      <p:sp>
        <p:nvSpPr>
          <p:cNvPr id="11" name="Google Shape;575;p71">
            <a:extLst>
              <a:ext uri="{FF2B5EF4-FFF2-40B4-BE49-F238E27FC236}">
                <a16:creationId xmlns:a16="http://schemas.microsoft.com/office/drawing/2014/main" id="{341EAFD0-6F41-3657-4E9A-405265CBD0BE}"/>
              </a:ext>
            </a:extLst>
          </p:cNvPr>
          <p:cNvSpPr/>
          <p:nvPr/>
        </p:nvSpPr>
        <p:spPr>
          <a:xfrm rot="5400000">
            <a:off x="6462323" y="2138512"/>
            <a:ext cx="137160" cy="1181100"/>
          </a:xfrm>
          <a:prstGeom prst="rightBracket">
            <a:avLst>
              <a:gd name="adj" fmla="val 100731"/>
            </a:avLst>
          </a:prstGeom>
          <a:noFill/>
          <a:ln w="38100" cap="flat" cmpd="sng">
            <a:solidFill>
              <a:srgbClr val="FF99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576;p71">
            <a:extLst>
              <a:ext uri="{FF2B5EF4-FFF2-40B4-BE49-F238E27FC236}">
                <a16:creationId xmlns:a16="http://schemas.microsoft.com/office/drawing/2014/main" id="{082D8C9C-5565-52DD-AAB6-EA7B5BE0388D}"/>
              </a:ext>
            </a:extLst>
          </p:cNvPr>
          <p:cNvSpPr/>
          <p:nvPr/>
        </p:nvSpPr>
        <p:spPr>
          <a:xfrm>
            <a:off x="5798967" y="3069416"/>
            <a:ext cx="1508476" cy="762000"/>
          </a:xfrm>
          <a:prstGeom prst="wedgeRectCallout">
            <a:avLst>
              <a:gd name="adj1" fmla="val -20889"/>
              <a:gd name="adj2" fmla="val -83504"/>
            </a:avLst>
          </a:prstGeom>
          <a:solidFill>
            <a:srgbClr val="FF99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err="1">
                <a:solidFill>
                  <a:srgbClr val="FFFFFF"/>
                </a:solidFill>
                <a:latin typeface="Calibri" panose="020F0502020204030204" pitchFamily="34" charset="0"/>
                <a:ea typeface="Courier New"/>
                <a:cs typeface="Calibri" panose="020F0502020204030204" pitchFamily="34" charset="0"/>
                <a:sym typeface="Courier New"/>
              </a:rPr>
              <a:t>Dest</a:t>
            </a: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Where to store result</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612"/>
        <p:cNvGrpSpPr/>
        <p:nvPr/>
      </p:nvGrpSpPr>
      <p:grpSpPr>
        <a:xfrm>
          <a:off x="0" y="0"/>
          <a:ext cx="0" cy="0"/>
          <a:chOff x="0" y="0"/>
          <a:chExt cx="0" cy="0"/>
        </a:xfrm>
      </p:grpSpPr>
      <p:sp>
        <p:nvSpPr>
          <p:cNvPr id="613" name="Google Shape;613;p7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C-Instructions</a:t>
            </a:r>
            <a:endParaRPr/>
          </a:p>
        </p:txBody>
      </p:sp>
      <p:sp>
        <p:nvSpPr>
          <p:cNvPr id="614" name="Google Shape;614;p7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Symbolic:</a:t>
            </a:r>
            <a:endParaRPr/>
          </a:p>
          <a:p>
            <a:pPr marL="356616" lvl="1" indent="0" algn="l" rtl="0">
              <a:lnSpc>
                <a:spcPct val="110000"/>
              </a:lnSpc>
              <a:spcBef>
                <a:spcPts val="24"/>
              </a:spcBef>
              <a:spcAft>
                <a:spcPts val="0"/>
              </a:spcAft>
              <a:buSzPts val="2420"/>
              <a:buNone/>
            </a:pPr>
            <a:endParaRPr sz="1200"/>
          </a:p>
          <a:p>
            <a:pPr marL="347472" lvl="0" indent="-347472" algn="l" rtl="0">
              <a:lnSpc>
                <a:spcPct val="110000"/>
              </a:lnSpc>
              <a:spcBef>
                <a:spcPts val="440"/>
              </a:spcBef>
              <a:spcAft>
                <a:spcPts val="0"/>
              </a:spcAft>
              <a:buSzPts val="2080"/>
              <a:buFont typeface="Noto Sans Symbols"/>
              <a:buChar char="❖"/>
            </a:pPr>
            <a:r>
              <a:rPr lang="en-US"/>
              <a:t>Binary:</a:t>
            </a:r>
            <a:endParaRPr/>
          </a:p>
        </p:txBody>
      </p:sp>
      <p:sp>
        <p:nvSpPr>
          <p:cNvPr id="615" name="Google Shape;615;p7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39</a:t>
            </a:fld>
            <a:endParaRPr/>
          </a:p>
        </p:txBody>
      </p:sp>
      <p:sp>
        <p:nvSpPr>
          <p:cNvPr id="616" name="Google Shape;616;p74"/>
          <p:cNvSpPr/>
          <p:nvPr/>
        </p:nvSpPr>
        <p:spPr>
          <a:xfrm>
            <a:off x="2278742" y="1430362"/>
            <a:ext cx="3018971" cy="5223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FF9900"/>
                </a:solidFill>
                <a:latin typeface="Courier New"/>
                <a:ea typeface="Courier New"/>
                <a:cs typeface="Courier New"/>
                <a:sym typeface="Courier New"/>
              </a:rPr>
              <a:t>dest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comp</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chemeClr val="accent1"/>
                </a:solidFill>
                <a:latin typeface="Courier New"/>
                <a:ea typeface="Courier New"/>
                <a:cs typeface="Courier New"/>
                <a:sym typeface="Courier New"/>
              </a:rPr>
              <a:t>jump</a:t>
            </a:r>
            <a:endParaRPr sz="2000" b="1" i="0" u="none" strike="noStrike" cap="none">
              <a:solidFill>
                <a:schemeClr val="accent1"/>
              </a:solidFill>
              <a:latin typeface="Courier New"/>
              <a:ea typeface="Courier New"/>
              <a:cs typeface="Courier New"/>
              <a:sym typeface="Courier New"/>
            </a:endParaRPr>
          </a:p>
        </p:txBody>
      </p:sp>
      <p:sp>
        <p:nvSpPr>
          <p:cNvPr id="617" name="Google Shape;617;p74"/>
          <p:cNvSpPr/>
          <p:nvPr/>
        </p:nvSpPr>
        <p:spPr>
          <a:xfrm>
            <a:off x="1874163" y="2174434"/>
            <a:ext cx="6847099" cy="463623"/>
          </a:xfrm>
          <a:prstGeom prst="rect">
            <a:avLst/>
          </a:prstGeom>
          <a:solidFill>
            <a:srgbClr val="CFE2F3"/>
          </a:solidFill>
          <a:ln>
            <a:noFill/>
          </a:ln>
          <a:effectLst>
            <a:outerShdw blurRad="57150" dist="19050" dir="5400000" algn="bl" rotWithShape="0">
              <a:srgbClr val="000000">
                <a:alpha val="48235"/>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2000" b="1" i="0" u="none" strike="noStrike" cap="none">
                <a:solidFill>
                  <a:srgbClr val="4A86E8"/>
                </a:solidFill>
                <a:latin typeface="Courier New"/>
                <a:ea typeface="Courier New"/>
                <a:cs typeface="Courier New"/>
                <a:sym typeface="Courier New"/>
              </a:rPr>
              <a:t>1 </a:t>
            </a:r>
            <a:r>
              <a:rPr lang="en-US" sz="2000" b="1" i="0" u="none" strike="noStrike" cap="none">
                <a:solidFill>
                  <a:srgbClr val="B7B7B7"/>
                </a:solidFill>
                <a:latin typeface="Courier New"/>
                <a:ea typeface="Courier New"/>
                <a:cs typeface="Courier New"/>
                <a:sym typeface="Courier New"/>
              </a:rPr>
              <a:t>1 1</a:t>
            </a:r>
            <a:r>
              <a:rPr lang="en-US" sz="2000" b="1" i="0" u="none" strike="noStrike" cap="none">
                <a:solidFill>
                  <a:srgbClr val="CCCCCC"/>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a c1 c2 c3 c4 c5 c6</a:t>
            </a:r>
            <a:r>
              <a:rPr lang="en-US" sz="2000" b="1" i="0" u="none" strike="noStrike" cap="none">
                <a:solidFill>
                  <a:srgbClr val="FF9900"/>
                </a:solidFill>
                <a:latin typeface="Courier New"/>
                <a:ea typeface="Courier New"/>
                <a:cs typeface="Courier New"/>
                <a:sym typeface="Courier New"/>
              </a:rPr>
              <a:t> d1 d2 d3 </a:t>
            </a:r>
            <a:r>
              <a:rPr lang="en-US" sz="2000" b="1" i="0" u="none" strike="noStrike" cap="none">
                <a:solidFill>
                  <a:schemeClr val="accent1"/>
                </a:solidFill>
                <a:latin typeface="Courier New"/>
                <a:ea typeface="Courier New"/>
                <a:cs typeface="Courier New"/>
                <a:sym typeface="Courier New"/>
              </a:rPr>
              <a:t>j1 j2 j3</a:t>
            </a:r>
            <a:endParaRPr sz="2000" b="1" i="0" u="none" strike="noStrike" cap="none">
              <a:solidFill>
                <a:schemeClr val="accent1"/>
              </a:solidFill>
              <a:latin typeface="Courier New"/>
              <a:ea typeface="Courier New"/>
              <a:cs typeface="Courier New"/>
              <a:sym typeface="Courier New"/>
            </a:endParaRPr>
          </a:p>
        </p:txBody>
      </p:sp>
      <p:sp>
        <p:nvSpPr>
          <p:cNvPr id="619" name="Google Shape;619;p74"/>
          <p:cNvSpPr/>
          <p:nvPr/>
        </p:nvSpPr>
        <p:spPr>
          <a:xfrm>
            <a:off x="6324037" y="2767978"/>
            <a:ext cx="2753435" cy="813888"/>
          </a:xfrm>
          <a:prstGeom prst="wedgeRectCallout">
            <a:avLst>
              <a:gd name="adj1" fmla="val -71740"/>
              <a:gd name="adj2" fmla="val -46473"/>
            </a:avLst>
          </a:prstGeom>
          <a:solidFill>
            <a:srgbClr val="674EA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Comp:</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ALU Operation (a bit chooses between A and M)</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pic>
        <p:nvPicPr>
          <p:cNvPr id="620" name="Google Shape;620;p74"/>
          <p:cNvPicPr preferRelativeResize="0"/>
          <p:nvPr/>
        </p:nvPicPr>
        <p:blipFill rotWithShape="1">
          <a:blip r:embed="rId3">
            <a:alphaModFix/>
          </a:blip>
          <a:srcRect/>
          <a:stretch/>
        </p:blipFill>
        <p:spPr>
          <a:xfrm>
            <a:off x="1043940" y="2833361"/>
            <a:ext cx="4750784" cy="4017174"/>
          </a:xfrm>
          <a:prstGeom prst="rect">
            <a:avLst/>
          </a:prstGeom>
          <a:noFill/>
          <a:ln>
            <a:noFill/>
          </a:ln>
          <a:effectLst>
            <a:outerShdw blurRad="57150" dist="19050" dir="5400000" algn="bl" rotWithShape="0">
              <a:srgbClr val="000000">
                <a:alpha val="48235"/>
              </a:srgbClr>
            </a:outerShdw>
          </a:effectLst>
        </p:spPr>
      </p:pic>
      <p:sp>
        <p:nvSpPr>
          <p:cNvPr id="621" name="Google Shape;621;p74"/>
          <p:cNvSpPr/>
          <p:nvPr/>
        </p:nvSpPr>
        <p:spPr>
          <a:xfrm>
            <a:off x="82402" y="4742477"/>
            <a:ext cx="1288895" cy="522300"/>
          </a:xfrm>
          <a:prstGeom prst="homePlate">
            <a:avLst>
              <a:gd name="adj" fmla="val 50000"/>
            </a:avLst>
          </a:prstGeom>
          <a:solidFill>
            <a:srgbClr val="E06666"/>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900"/>
              <a:buFont typeface="Arial"/>
              <a:buNone/>
            </a:pPr>
            <a:r>
              <a:rPr lang="en-US" sz="1900" b="1" i="0" u="none" strike="noStrike" cap="none">
                <a:solidFill>
                  <a:srgbClr val="FFFFFF"/>
                </a:solidFill>
                <a:latin typeface="Calibri"/>
                <a:ea typeface="Calibri"/>
                <a:cs typeface="Calibri"/>
                <a:sym typeface="Calibri"/>
              </a:rPr>
              <a:t>Chapter 4</a:t>
            </a:r>
            <a:endParaRPr sz="1900" b="1" i="0" u="none" strike="noStrike" cap="none">
              <a:solidFill>
                <a:srgbClr val="FFFFFF"/>
              </a:solidFill>
              <a:latin typeface="Calibri"/>
              <a:ea typeface="Calibri"/>
              <a:cs typeface="Calibri"/>
              <a:sym typeface="Calibri"/>
            </a:endParaRPr>
          </a:p>
        </p:txBody>
      </p:sp>
      <p:sp>
        <p:nvSpPr>
          <p:cNvPr id="622" name="Google Shape;622;p74"/>
          <p:cNvSpPr txBox="1"/>
          <p:nvPr/>
        </p:nvSpPr>
        <p:spPr>
          <a:xfrm>
            <a:off x="5919000" y="4742477"/>
            <a:ext cx="2615400" cy="112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520"/>
              </a:spcBef>
              <a:spcAft>
                <a:spcPts val="0"/>
              </a:spcAft>
              <a:buClr>
                <a:srgbClr val="4B2A85"/>
              </a:buClr>
              <a:buSzPts val="1560"/>
              <a:buFont typeface="Noto Sans Symbols"/>
              <a:buNone/>
            </a:pPr>
            <a:r>
              <a:rPr lang="en-US" sz="1800" b="0" i="0" u="none" strike="noStrike" cap="none" dirty="0">
                <a:solidFill>
                  <a:srgbClr val="FF0000"/>
                </a:solidFill>
                <a:latin typeface="Calibri"/>
                <a:ea typeface="Calibri"/>
                <a:cs typeface="Calibri"/>
                <a:sym typeface="Calibri"/>
              </a:rPr>
              <a:t>Important: just pattern matching text!</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520"/>
              </a:spcBef>
              <a:spcAft>
                <a:spcPts val="0"/>
              </a:spcAft>
              <a:buClr>
                <a:srgbClr val="4B2A85"/>
              </a:buClr>
              <a:buSzPts val="1560"/>
              <a:buFont typeface="Noto Sans Symbols"/>
              <a:buNone/>
            </a:pPr>
            <a:r>
              <a:rPr lang="en-US" sz="1800" b="1" i="0" u="none" strike="noStrike" cap="none" dirty="0">
                <a:solidFill>
                  <a:srgbClr val="FF0000"/>
                </a:solidFill>
                <a:latin typeface="Calibri"/>
                <a:ea typeface="Calibri"/>
                <a:cs typeface="Calibri"/>
                <a:sym typeface="Calibri"/>
              </a:rPr>
              <a:t>Cannot</a:t>
            </a:r>
            <a:r>
              <a:rPr lang="en-US" sz="1800" b="0" i="0" u="none" strike="noStrike" cap="none" dirty="0">
                <a:solidFill>
                  <a:srgbClr val="FF0000"/>
                </a:solidFill>
                <a:latin typeface="Calibri"/>
                <a:ea typeface="Calibri"/>
                <a:cs typeface="Calibri"/>
                <a:sym typeface="Calibri"/>
              </a:rPr>
              <a:t> have “</a:t>
            </a:r>
            <a:r>
              <a:rPr lang="en-US" sz="1800" b="1" i="0" u="none" strike="noStrike" cap="none" dirty="0">
                <a:solidFill>
                  <a:srgbClr val="FF0000"/>
                </a:solidFill>
                <a:latin typeface="Consolas"/>
                <a:ea typeface="Consolas"/>
                <a:cs typeface="Consolas"/>
                <a:sym typeface="Consolas"/>
              </a:rPr>
              <a:t>1+M</a:t>
            </a:r>
            <a:r>
              <a:rPr lang="en-US" sz="1800" b="0" i="0" u="none" strike="noStrike" cap="none" dirty="0">
                <a:solidFill>
                  <a:srgbClr val="FF0000"/>
                </a:solidFill>
                <a:latin typeface="Calibri"/>
                <a:ea typeface="Calibri"/>
                <a:cs typeface="Calibri"/>
                <a:sym typeface="Calibri"/>
              </a:rPr>
              <a:t>”</a:t>
            </a:r>
            <a:endParaRPr sz="1400" b="0" i="0" u="none" strike="noStrike" cap="none" dirty="0">
              <a:solidFill>
                <a:srgbClr val="000000"/>
              </a:solidFill>
              <a:latin typeface="Arial"/>
              <a:ea typeface="Arial"/>
              <a:cs typeface="Arial"/>
              <a:sym typeface="Arial"/>
            </a:endParaRPr>
          </a:p>
        </p:txBody>
      </p:sp>
      <p:sp>
        <p:nvSpPr>
          <p:cNvPr id="623" name="Google Shape;623;p74"/>
          <p:cNvSpPr/>
          <p:nvPr/>
        </p:nvSpPr>
        <p:spPr>
          <a:xfrm>
            <a:off x="4564380" y="5185975"/>
            <a:ext cx="457200" cy="332810"/>
          </a:xfrm>
          <a:prstGeom prst="rect">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3" name="Google Shape;577;p71">
            <a:extLst>
              <a:ext uri="{FF2B5EF4-FFF2-40B4-BE49-F238E27FC236}">
                <a16:creationId xmlns:a16="http://schemas.microsoft.com/office/drawing/2014/main" id="{25F2AD17-1860-EB3C-1A74-9C7E2FAC653B}"/>
              </a:ext>
            </a:extLst>
          </p:cNvPr>
          <p:cNvSpPr/>
          <p:nvPr/>
        </p:nvSpPr>
        <p:spPr>
          <a:xfrm rot="5400000">
            <a:off x="4249167" y="1268048"/>
            <a:ext cx="139208" cy="2929604"/>
          </a:xfrm>
          <a:prstGeom prst="rightBracket">
            <a:avLst>
              <a:gd name="adj" fmla="val 100731"/>
            </a:avLst>
          </a:prstGeom>
          <a:noFill/>
          <a:ln w="38100" cap="flat" cmpd="sng">
            <a:solidFill>
              <a:srgbClr val="674EA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2" grpId="0"/>
      <p:bldP spid="6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4"/>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Cornell Note Taking Method</a:t>
            </a:r>
            <a:endParaRPr/>
          </a:p>
        </p:txBody>
      </p:sp>
      <p:sp>
        <p:nvSpPr>
          <p:cNvPr id="104" name="Google Shape;104;p34"/>
          <p:cNvSpPr txBox="1"/>
          <p:nvPr/>
        </p:nvSpPr>
        <p:spPr>
          <a:xfrm>
            <a:off x="2398500" y="1291050"/>
            <a:ext cx="4347000" cy="53064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105" name="Google Shape;105;p34"/>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4</a:t>
            </a:fld>
            <a:endParaRPr/>
          </a:p>
        </p:txBody>
      </p:sp>
      <p:cxnSp>
        <p:nvCxnSpPr>
          <p:cNvPr id="106" name="Google Shape;106;p34"/>
          <p:cNvCxnSpPr/>
          <p:nvPr/>
        </p:nvCxnSpPr>
        <p:spPr>
          <a:xfrm>
            <a:off x="3731025" y="1445050"/>
            <a:ext cx="23700" cy="3766500"/>
          </a:xfrm>
          <a:prstGeom prst="straightConnector1">
            <a:avLst/>
          </a:prstGeom>
          <a:noFill/>
          <a:ln w="19050" cap="flat" cmpd="sng">
            <a:solidFill>
              <a:schemeClr val="dk2"/>
            </a:solidFill>
            <a:prstDash val="dash"/>
            <a:round/>
            <a:headEnd type="none" w="sm" len="sm"/>
            <a:tailEnd type="none" w="sm" len="sm"/>
          </a:ln>
        </p:spPr>
      </p:cxnSp>
      <p:sp>
        <p:nvSpPr>
          <p:cNvPr id="107" name="Google Shape;107;p34"/>
          <p:cNvSpPr txBox="1"/>
          <p:nvPr/>
        </p:nvSpPr>
        <p:spPr>
          <a:xfrm>
            <a:off x="4003475" y="1445050"/>
            <a:ext cx="1883400" cy="414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Open Sans"/>
                <a:ea typeface="Open Sans"/>
                <a:cs typeface="Open Sans"/>
                <a:sym typeface="Open Sans"/>
              </a:rPr>
              <a:t>Notes</a:t>
            </a:r>
            <a:endParaRPr sz="1400" b="1" i="0" u="none" strike="noStrike" cap="none">
              <a:solidFill>
                <a:srgbClr val="000000"/>
              </a:solidFill>
              <a:latin typeface="Open Sans"/>
              <a:ea typeface="Open Sans"/>
              <a:cs typeface="Open Sans"/>
              <a:sym typeface="Open Sans"/>
            </a:endParaRPr>
          </a:p>
        </p:txBody>
      </p:sp>
      <p:sp>
        <p:nvSpPr>
          <p:cNvPr id="108" name="Google Shape;108;p34"/>
          <p:cNvSpPr txBox="1"/>
          <p:nvPr/>
        </p:nvSpPr>
        <p:spPr>
          <a:xfrm>
            <a:off x="2120075" y="1445050"/>
            <a:ext cx="1883400" cy="414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Open Sans"/>
                <a:ea typeface="Open Sans"/>
                <a:cs typeface="Open Sans"/>
                <a:sym typeface="Open Sans"/>
              </a:rPr>
              <a:t>Questions</a:t>
            </a:r>
            <a:endParaRPr sz="1400" b="1" i="0" u="none" strike="noStrike" cap="none">
              <a:solidFill>
                <a:srgbClr val="000000"/>
              </a:solidFill>
              <a:latin typeface="Open Sans"/>
              <a:ea typeface="Open Sans"/>
              <a:cs typeface="Open Sans"/>
              <a:sym typeface="Open Sans"/>
            </a:endParaRPr>
          </a:p>
        </p:txBody>
      </p:sp>
      <p:cxnSp>
        <p:nvCxnSpPr>
          <p:cNvPr id="109" name="Google Shape;109;p34"/>
          <p:cNvCxnSpPr/>
          <p:nvPr/>
        </p:nvCxnSpPr>
        <p:spPr>
          <a:xfrm>
            <a:off x="2623500" y="5519775"/>
            <a:ext cx="3897000" cy="12000"/>
          </a:xfrm>
          <a:prstGeom prst="straightConnector1">
            <a:avLst/>
          </a:prstGeom>
          <a:noFill/>
          <a:ln w="9525" cap="flat" cmpd="sng">
            <a:solidFill>
              <a:schemeClr val="dk2"/>
            </a:solidFill>
            <a:prstDash val="solid"/>
            <a:round/>
            <a:headEnd type="none" w="sm" len="sm"/>
            <a:tailEnd type="none" w="sm" len="sm"/>
          </a:ln>
        </p:spPr>
      </p:cxnSp>
      <p:sp>
        <p:nvSpPr>
          <p:cNvPr id="110" name="Google Shape;110;p34"/>
          <p:cNvSpPr txBox="1"/>
          <p:nvPr/>
        </p:nvSpPr>
        <p:spPr>
          <a:xfrm>
            <a:off x="3618325" y="5519775"/>
            <a:ext cx="1883400" cy="414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Open Sans"/>
                <a:ea typeface="Open Sans"/>
                <a:cs typeface="Open Sans"/>
                <a:sym typeface="Open Sans"/>
              </a:rPr>
              <a:t>Summary</a:t>
            </a:r>
            <a:endParaRPr sz="1400" b="1" i="0" u="none" strike="noStrike" cap="none">
              <a:solidFill>
                <a:srgbClr val="000000"/>
              </a:solidFill>
              <a:latin typeface="Open Sans"/>
              <a:ea typeface="Open Sans"/>
              <a:cs typeface="Open Sans"/>
              <a:sym typeface="Open Sans"/>
            </a:endParaRPr>
          </a:p>
        </p:txBody>
      </p:sp>
      <p:sp>
        <p:nvSpPr>
          <p:cNvPr id="111" name="Google Shape;111;p34"/>
          <p:cNvSpPr txBox="1"/>
          <p:nvPr/>
        </p:nvSpPr>
        <p:spPr>
          <a:xfrm>
            <a:off x="3754725" y="1764875"/>
            <a:ext cx="2937600" cy="414600"/>
          </a:xfrm>
          <a:prstGeom prst="rect">
            <a:avLst/>
          </a:prstGeom>
          <a:noFill/>
          <a:ln>
            <a:noFill/>
          </a:ln>
        </p:spPr>
        <p:txBody>
          <a:bodyPr spcFirstLastPara="1" wrap="square" lIns="91425" tIns="91425" rIns="91425" bIns="91425" anchor="t" anchorCtr="0">
            <a:noAutofit/>
          </a:bodyPr>
          <a:lstStyle/>
          <a:p>
            <a:pPr marL="457200" marR="0" lvl="0" indent="-304800" algn="l" rtl="0">
              <a:lnSpc>
                <a:spcPct val="100000"/>
              </a:lnSpc>
              <a:spcBef>
                <a:spcPts val="0"/>
              </a:spcBef>
              <a:spcAft>
                <a:spcPts val="0"/>
              </a:spcAft>
              <a:buClr>
                <a:srgbClr val="000000"/>
              </a:buClr>
              <a:buSzPts val="1200"/>
              <a:buFont typeface="Open Sans"/>
              <a:buAutoNum type="romanUcPeriod"/>
            </a:pPr>
            <a:r>
              <a:rPr lang="en-US" sz="1200" b="0" i="0" u="none" strike="noStrike" cap="none">
                <a:solidFill>
                  <a:srgbClr val="000000"/>
                </a:solidFill>
                <a:latin typeface="Open Sans"/>
                <a:ea typeface="Open Sans"/>
                <a:cs typeface="Open Sans"/>
                <a:sym typeface="Open Sans"/>
              </a:rPr>
              <a:t>Main Topic</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Sub point</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sng" strike="noStrike" cap="none">
                <a:solidFill>
                  <a:srgbClr val="000000"/>
                </a:solidFill>
                <a:latin typeface="Open Sans"/>
                <a:ea typeface="Open Sans"/>
                <a:cs typeface="Open Sans"/>
                <a:sym typeface="Open Sans"/>
              </a:rPr>
              <a:t>definition</a:t>
            </a:r>
            <a:endParaRPr sz="1200" b="0" i="0" u="sng"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example **</a:t>
            </a:r>
            <a:br>
              <a:rPr lang="en-US" sz="1200" b="0" i="0" u="none" strike="noStrike" cap="none">
                <a:solidFill>
                  <a:srgbClr val="000000"/>
                </a:solidFill>
                <a:latin typeface="Open Sans"/>
                <a:ea typeface="Open Sans"/>
                <a:cs typeface="Open Sans"/>
                <a:sym typeface="Open Sans"/>
              </a:rPr>
            </a:br>
            <a:r>
              <a:rPr lang="en-US" sz="1200" b="0" i="0" u="none" strike="noStrike" cap="none">
                <a:solidFill>
                  <a:srgbClr val="000000"/>
                </a:solidFill>
                <a:latin typeface="Open Sans"/>
                <a:ea typeface="Open Sans"/>
                <a:cs typeface="Open Sans"/>
                <a:sym typeface="Open Sans"/>
              </a:rPr>
              <a:t> </a:t>
            </a:r>
            <a:endParaRPr sz="1200" b="0" i="0" u="none" strike="noStrike" cap="none">
              <a:solidFill>
                <a:srgbClr val="000000"/>
              </a:solidFill>
              <a:latin typeface="Open Sans"/>
              <a:ea typeface="Open Sans"/>
              <a:cs typeface="Open Sans"/>
              <a:sym typeface="Open Sans"/>
            </a:endParaRPr>
          </a:p>
          <a:p>
            <a:pPr marL="457200" marR="0" lvl="0" indent="-304800" algn="l" rtl="0">
              <a:lnSpc>
                <a:spcPct val="100000"/>
              </a:lnSpc>
              <a:spcBef>
                <a:spcPts val="0"/>
              </a:spcBef>
              <a:spcAft>
                <a:spcPts val="0"/>
              </a:spcAft>
              <a:buClr>
                <a:srgbClr val="000000"/>
              </a:buClr>
              <a:buSzPts val="1200"/>
              <a:buFont typeface="Open Sans"/>
              <a:buAutoNum type="romanUcPeriod"/>
            </a:pPr>
            <a:r>
              <a:rPr lang="en-US" sz="1200" b="0" i="0" u="none" strike="noStrike" cap="none">
                <a:solidFill>
                  <a:srgbClr val="000000"/>
                </a:solidFill>
                <a:latin typeface="Open Sans"/>
                <a:ea typeface="Open Sans"/>
                <a:cs typeface="Open Sans"/>
                <a:sym typeface="Open Sans"/>
              </a:rPr>
              <a:t>Object-Oriented Programming</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Encapsulates the data and the operations for a given data type</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Provides abstractions - you don’t need to know how a car is implemented in order to use it </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Extensibility - easier to </a:t>
            </a:r>
            <a:r>
              <a:rPr lang="en-US" sz="1200" b="0" i="0" u="sng" strike="noStrike" cap="none">
                <a:solidFill>
                  <a:srgbClr val="000000"/>
                </a:solidFill>
                <a:latin typeface="Open Sans"/>
                <a:ea typeface="Open Sans"/>
                <a:cs typeface="Open Sans"/>
                <a:sym typeface="Open Sans"/>
              </a:rPr>
              <a:t>add new data types</a:t>
            </a:r>
            <a:br>
              <a:rPr lang="en-US" sz="1200" b="0" i="0" u="none" strike="noStrike" cap="none">
                <a:solidFill>
                  <a:srgbClr val="000000"/>
                </a:solidFill>
                <a:latin typeface="Open Sans"/>
                <a:ea typeface="Open Sans"/>
                <a:cs typeface="Open Sans"/>
                <a:sym typeface="Open Sans"/>
              </a:rPr>
            </a:br>
            <a:endParaRPr sz="1200" b="0" i="0" u="none" strike="noStrike" cap="none">
              <a:solidFill>
                <a:srgbClr val="000000"/>
              </a:solidFill>
              <a:latin typeface="Open Sans"/>
              <a:ea typeface="Open Sans"/>
              <a:cs typeface="Open Sans"/>
              <a:sym typeface="Open Sans"/>
            </a:endParaRPr>
          </a:p>
          <a:p>
            <a:pPr marL="457200" marR="0" lvl="0" indent="-304800" algn="l" rtl="0">
              <a:lnSpc>
                <a:spcPct val="100000"/>
              </a:lnSpc>
              <a:spcBef>
                <a:spcPts val="0"/>
              </a:spcBef>
              <a:spcAft>
                <a:spcPts val="0"/>
              </a:spcAft>
              <a:buClr>
                <a:srgbClr val="000000"/>
              </a:buClr>
              <a:buSzPts val="1200"/>
              <a:buFont typeface="Open Sans"/>
              <a:buAutoNum type="romanUcPeriod"/>
            </a:pPr>
            <a:r>
              <a:rPr lang="en-US" sz="1200" b="0" i="0" u="none" strike="noStrike" cap="none">
                <a:solidFill>
                  <a:srgbClr val="000000"/>
                </a:solidFill>
                <a:latin typeface="Open Sans"/>
                <a:ea typeface="Open Sans"/>
                <a:cs typeface="Open Sans"/>
                <a:sym typeface="Open Sans"/>
              </a:rPr>
              <a:t>Functional Programming</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Extensibility - easier to </a:t>
            </a:r>
            <a:r>
              <a:rPr lang="en-US" sz="1200" b="0" i="0" u="sng" strike="noStrike" cap="none">
                <a:solidFill>
                  <a:srgbClr val="000000"/>
                </a:solidFill>
                <a:latin typeface="Open Sans"/>
                <a:ea typeface="Open Sans"/>
                <a:cs typeface="Open Sans"/>
                <a:sym typeface="Open Sans"/>
              </a:rPr>
              <a:t>add new operations</a:t>
            </a:r>
            <a:endParaRPr sz="1200" b="0" i="0" u="sng" strike="noStrike" cap="none">
              <a:solidFill>
                <a:srgbClr val="000000"/>
              </a:solidFill>
              <a:latin typeface="Open Sans"/>
              <a:ea typeface="Open Sans"/>
              <a:cs typeface="Open Sans"/>
              <a:sym typeface="Open Sans"/>
            </a:endParaRPr>
          </a:p>
        </p:txBody>
      </p:sp>
      <p:sp>
        <p:nvSpPr>
          <p:cNvPr id="112" name="Google Shape;112;p34"/>
          <p:cNvSpPr txBox="1"/>
          <p:nvPr/>
        </p:nvSpPr>
        <p:spPr>
          <a:xfrm>
            <a:off x="2475525" y="2107025"/>
            <a:ext cx="1397100" cy="2941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Open Sans"/>
                <a:ea typeface="Open Sans"/>
                <a:cs typeface="Open Sans"/>
                <a:sym typeface="Open Sans"/>
              </a:rPr>
              <a:t>Compose a question that corresponds to the notes you took</a:t>
            </a:r>
            <a:endParaRPr sz="1100" b="0" i="0" u="none" strike="noStrike" cap="none">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Open Sans"/>
                <a:ea typeface="Open Sans"/>
                <a:cs typeface="Open Sans"/>
                <a:sym typeface="Open Sans"/>
              </a:rPr>
              <a:t>In what ways is object-oriented programming more extensible than functional programming?</a:t>
            </a:r>
            <a:endParaRPr sz="1100" b="0" i="0" u="none" strike="noStrike" cap="none">
              <a:solidFill>
                <a:srgbClr val="000000"/>
              </a:solidFill>
              <a:latin typeface="Open Sans"/>
              <a:ea typeface="Open Sans"/>
              <a:cs typeface="Open Sans"/>
              <a:sym typeface="Open Sans"/>
            </a:endParaRPr>
          </a:p>
        </p:txBody>
      </p:sp>
      <p:sp>
        <p:nvSpPr>
          <p:cNvPr id="113" name="Google Shape;113;p34"/>
          <p:cNvSpPr txBox="1"/>
          <p:nvPr/>
        </p:nvSpPr>
        <p:spPr>
          <a:xfrm>
            <a:off x="2552550" y="5840000"/>
            <a:ext cx="4038900" cy="601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Open Sans"/>
                <a:ea typeface="Open Sans"/>
                <a:cs typeface="Open Sans"/>
                <a:sym typeface="Open Sans"/>
              </a:rPr>
              <a:t>Object-oriented programming and functional programming are two types of programming paradigms… </a:t>
            </a:r>
            <a:endParaRPr sz="1200" b="0" i="0" u="none" strike="noStrike" cap="none">
              <a:solidFill>
                <a:srgbClr val="000000"/>
              </a:solidFill>
              <a:latin typeface="Open Sans"/>
              <a:ea typeface="Open Sans"/>
              <a:cs typeface="Open Sans"/>
              <a:sym typeface="Open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1">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1">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1">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1">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1">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1">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1">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1">
                                            <p:txEl>
                                              <p:pRg st="7" end="7"/>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11">
                                            <p:txEl>
                                              <p:pRg st="8" end="8"/>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11">
                                            <p:txEl>
                                              <p:pRg st="9" end="9"/>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1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1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0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12">
                                            <p:txEl>
                                              <p:pRg st="0" end="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627"/>
        <p:cNvGrpSpPr/>
        <p:nvPr/>
      </p:nvGrpSpPr>
      <p:grpSpPr>
        <a:xfrm>
          <a:off x="0" y="0"/>
          <a:ext cx="0" cy="0"/>
          <a:chOff x="0" y="0"/>
          <a:chExt cx="0" cy="0"/>
        </a:xfrm>
      </p:grpSpPr>
      <p:sp>
        <p:nvSpPr>
          <p:cNvPr id="628" name="Google Shape;628;p7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Hack: C-Instructions Example</a:t>
            </a:r>
            <a:endParaRPr dirty="0"/>
          </a:p>
        </p:txBody>
      </p:sp>
      <p:sp>
        <p:nvSpPr>
          <p:cNvPr id="629" name="Google Shape;629;p7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40</a:t>
            </a:fld>
            <a:endParaRPr/>
          </a:p>
        </p:txBody>
      </p:sp>
      <p:sp>
        <p:nvSpPr>
          <p:cNvPr id="630" name="Google Shape;630;p75"/>
          <p:cNvSpPr/>
          <p:nvPr/>
        </p:nvSpPr>
        <p:spPr>
          <a:xfrm>
            <a:off x="1367275" y="2231700"/>
            <a:ext cx="2110200" cy="31668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(EXAMPLE)</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@55</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D=A+1</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a:t>
            </a:r>
            <a:endParaRPr sz="1600" b="1" i="0" u="none" strike="noStrike" cap="none">
              <a:solidFill>
                <a:srgbClr val="000000"/>
              </a:solidFill>
              <a:latin typeface="Courier New"/>
              <a:ea typeface="Courier New"/>
              <a:cs typeface="Courier New"/>
              <a:sym typeface="Courier New"/>
            </a:endParaRPr>
          </a:p>
        </p:txBody>
      </p:sp>
      <p:sp>
        <p:nvSpPr>
          <p:cNvPr id="631" name="Google Shape;631;p75"/>
          <p:cNvSpPr txBox="1"/>
          <p:nvPr/>
        </p:nvSpPr>
        <p:spPr>
          <a:xfrm>
            <a:off x="874675" y="2231700"/>
            <a:ext cx="492600" cy="3166800"/>
          </a:xfrm>
          <a:prstGeom prst="rect">
            <a:avLst/>
          </a:prstGeom>
          <a:noFill/>
          <a:ln>
            <a:noFill/>
          </a:ln>
        </p:spPr>
        <p:txBody>
          <a:bodyPr spcFirstLastPara="1" wrap="square" lIns="91425" tIns="91425" rIns="91425" bIns="91425" anchor="ctr" anchorCtr="0">
            <a:noAutofit/>
          </a:bodyPr>
          <a:lstStyle/>
          <a:p>
            <a:pPr marL="0" marR="0" lvl="0" indent="0" algn="r" rtl="0">
              <a:lnSpc>
                <a:spcPct val="15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00</a:t>
            </a: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01</a:t>
            </a: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p:txBody>
      </p:sp>
      <p:sp>
        <p:nvSpPr>
          <p:cNvPr id="632" name="Google Shape;632;p75"/>
          <p:cNvSpPr/>
          <p:nvPr/>
        </p:nvSpPr>
        <p:spPr>
          <a:xfrm>
            <a:off x="3994100" y="1697022"/>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A Register</a:t>
            </a:r>
            <a:endParaRPr sz="1400" b="1" i="0" u="none" strike="noStrike" cap="none">
              <a:solidFill>
                <a:srgbClr val="000000"/>
              </a:solidFill>
              <a:latin typeface="Calibri"/>
              <a:ea typeface="Calibri"/>
              <a:cs typeface="Calibri"/>
              <a:sym typeface="Calibri"/>
            </a:endParaRPr>
          </a:p>
        </p:txBody>
      </p:sp>
      <p:sp>
        <p:nvSpPr>
          <p:cNvPr id="633" name="Google Shape;633;p75"/>
          <p:cNvSpPr/>
          <p:nvPr/>
        </p:nvSpPr>
        <p:spPr>
          <a:xfrm>
            <a:off x="3994100" y="1969122"/>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55</a:t>
            </a:r>
            <a:endParaRPr sz="2000" b="1" i="0" u="none" strike="noStrike" cap="none">
              <a:solidFill>
                <a:srgbClr val="000000"/>
              </a:solidFill>
              <a:latin typeface="Courier New"/>
              <a:ea typeface="Courier New"/>
              <a:cs typeface="Courier New"/>
              <a:sym typeface="Courier New"/>
            </a:endParaRPr>
          </a:p>
        </p:txBody>
      </p:sp>
      <p:sp>
        <p:nvSpPr>
          <p:cNvPr id="634" name="Google Shape;634;p75"/>
          <p:cNvSpPr/>
          <p:nvPr/>
        </p:nvSpPr>
        <p:spPr>
          <a:xfrm>
            <a:off x="5156750" y="1697022"/>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D Register</a:t>
            </a:r>
            <a:endParaRPr sz="1400" b="1" i="0" u="none" strike="noStrike" cap="none">
              <a:solidFill>
                <a:srgbClr val="000000"/>
              </a:solidFill>
              <a:latin typeface="Calibri"/>
              <a:ea typeface="Calibri"/>
              <a:cs typeface="Calibri"/>
              <a:sym typeface="Calibri"/>
            </a:endParaRPr>
          </a:p>
        </p:txBody>
      </p:sp>
      <p:sp>
        <p:nvSpPr>
          <p:cNvPr id="635" name="Google Shape;635;p75"/>
          <p:cNvSpPr/>
          <p:nvPr/>
        </p:nvSpPr>
        <p:spPr>
          <a:xfrm>
            <a:off x="5156750" y="1969122"/>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56</a:t>
            </a:r>
            <a:endParaRPr sz="2000" b="1" i="0" u="none" strike="noStrike" cap="none">
              <a:solidFill>
                <a:srgbClr val="000000"/>
              </a:solidFill>
              <a:latin typeface="Courier New"/>
              <a:ea typeface="Courier New"/>
              <a:cs typeface="Courier New"/>
              <a:sym typeface="Courier New"/>
            </a:endParaRPr>
          </a:p>
        </p:txBody>
      </p:sp>
      <p:cxnSp>
        <p:nvCxnSpPr>
          <p:cNvPr id="636" name="Google Shape;636;p75"/>
          <p:cNvCxnSpPr>
            <a:stCxn id="633" idx="1"/>
          </p:cNvCxnSpPr>
          <p:nvPr/>
        </p:nvCxnSpPr>
        <p:spPr>
          <a:xfrm flipH="1">
            <a:off x="1874900" y="2230272"/>
            <a:ext cx="2119200" cy="1441200"/>
          </a:xfrm>
          <a:prstGeom prst="bentConnector3">
            <a:avLst>
              <a:gd name="adj1" fmla="val 11429"/>
            </a:avLst>
          </a:prstGeom>
          <a:noFill/>
          <a:ln w="28575" cap="flat" cmpd="sng">
            <a:solidFill>
              <a:srgbClr val="990000"/>
            </a:solidFill>
            <a:prstDash val="solid"/>
            <a:round/>
            <a:headEnd type="none" w="sm" len="sm"/>
            <a:tailEnd type="stealth" w="med" len="med"/>
          </a:ln>
        </p:spPr>
      </p:cxn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640"/>
        <p:cNvGrpSpPr/>
        <p:nvPr/>
      </p:nvGrpSpPr>
      <p:grpSpPr>
        <a:xfrm>
          <a:off x="0" y="0"/>
          <a:ext cx="0" cy="0"/>
          <a:chOff x="0" y="0"/>
          <a:chExt cx="0" cy="0"/>
        </a:xfrm>
      </p:grpSpPr>
      <p:sp>
        <p:nvSpPr>
          <p:cNvPr id="641" name="Google Shape;641;p7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lvl="0"/>
            <a:r>
              <a:rPr lang="en-US" dirty="0"/>
              <a:t>Hack: C-Instructions Example</a:t>
            </a:r>
            <a:endParaRPr dirty="0"/>
          </a:p>
        </p:txBody>
      </p:sp>
      <p:sp>
        <p:nvSpPr>
          <p:cNvPr id="642" name="Google Shape;642;p7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41</a:t>
            </a:fld>
            <a:endParaRPr/>
          </a:p>
        </p:txBody>
      </p:sp>
      <p:sp>
        <p:nvSpPr>
          <p:cNvPr id="643" name="Google Shape;643;p76"/>
          <p:cNvSpPr/>
          <p:nvPr/>
        </p:nvSpPr>
        <p:spPr>
          <a:xfrm>
            <a:off x="1367275" y="2231700"/>
            <a:ext cx="2110200" cy="31668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(EXAMPLE)</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@55</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D=A+1</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@R2</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M=D</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a:t>
            </a:r>
            <a:endParaRPr sz="1600" b="1" i="0" u="none" strike="noStrike" cap="none">
              <a:solidFill>
                <a:srgbClr val="000000"/>
              </a:solidFill>
              <a:latin typeface="Courier New"/>
              <a:ea typeface="Courier New"/>
              <a:cs typeface="Courier New"/>
              <a:sym typeface="Courier New"/>
            </a:endParaRPr>
          </a:p>
        </p:txBody>
      </p:sp>
      <p:sp>
        <p:nvSpPr>
          <p:cNvPr id="644" name="Google Shape;644;p76"/>
          <p:cNvSpPr txBox="1"/>
          <p:nvPr/>
        </p:nvSpPr>
        <p:spPr>
          <a:xfrm>
            <a:off x="874675" y="2231700"/>
            <a:ext cx="492600" cy="3166800"/>
          </a:xfrm>
          <a:prstGeom prst="rect">
            <a:avLst/>
          </a:prstGeom>
          <a:noFill/>
          <a:ln>
            <a:noFill/>
          </a:ln>
        </p:spPr>
        <p:txBody>
          <a:bodyPr spcFirstLastPara="1" wrap="square" lIns="91425" tIns="91425" rIns="91425" bIns="91425" anchor="ctr" anchorCtr="0">
            <a:noAutofit/>
          </a:bodyPr>
          <a:lstStyle/>
          <a:p>
            <a:pPr marL="0" marR="0" lvl="0" indent="0" algn="r" rtl="0">
              <a:lnSpc>
                <a:spcPct val="15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00</a:t>
            </a: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01</a:t>
            </a: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02</a:t>
            </a: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03</a:t>
            </a: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p:txBody>
      </p:sp>
      <p:sp>
        <p:nvSpPr>
          <p:cNvPr id="645" name="Google Shape;645;p76"/>
          <p:cNvSpPr/>
          <p:nvPr/>
        </p:nvSpPr>
        <p:spPr>
          <a:xfrm>
            <a:off x="6319400" y="2740400"/>
            <a:ext cx="15708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RAM</a:t>
            </a:r>
            <a:endParaRPr sz="1400" b="1" i="0" u="none" strike="noStrike" cap="none">
              <a:solidFill>
                <a:srgbClr val="000000"/>
              </a:solidFill>
              <a:latin typeface="Calibri"/>
              <a:ea typeface="Calibri"/>
              <a:cs typeface="Calibri"/>
              <a:sym typeface="Calibri"/>
            </a:endParaRPr>
          </a:p>
        </p:txBody>
      </p:sp>
      <p:sp>
        <p:nvSpPr>
          <p:cNvPr id="646" name="Google Shape;646;p76"/>
          <p:cNvSpPr/>
          <p:nvPr/>
        </p:nvSpPr>
        <p:spPr>
          <a:xfrm>
            <a:off x="6319400" y="3012500"/>
            <a:ext cx="4926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0</a:t>
            </a:r>
            <a:endParaRPr sz="1800" b="1" i="0" u="none" strike="noStrike" cap="none">
              <a:solidFill>
                <a:srgbClr val="000000"/>
              </a:solidFill>
              <a:latin typeface="Courier New"/>
              <a:ea typeface="Courier New"/>
              <a:cs typeface="Courier New"/>
              <a:sym typeface="Courier New"/>
            </a:endParaRPr>
          </a:p>
        </p:txBody>
      </p:sp>
      <p:sp>
        <p:nvSpPr>
          <p:cNvPr id="647" name="Google Shape;647;p76"/>
          <p:cNvSpPr/>
          <p:nvPr/>
        </p:nvSpPr>
        <p:spPr>
          <a:xfrm>
            <a:off x="6319400" y="3416400"/>
            <a:ext cx="4926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1</a:t>
            </a:r>
            <a:endParaRPr sz="1800" b="1" i="0" u="none" strike="noStrike" cap="none">
              <a:solidFill>
                <a:srgbClr val="000000"/>
              </a:solidFill>
              <a:latin typeface="Courier New"/>
              <a:ea typeface="Courier New"/>
              <a:cs typeface="Courier New"/>
              <a:sym typeface="Courier New"/>
            </a:endParaRPr>
          </a:p>
        </p:txBody>
      </p:sp>
      <p:sp>
        <p:nvSpPr>
          <p:cNvPr id="648" name="Google Shape;648;p76"/>
          <p:cNvSpPr/>
          <p:nvPr/>
        </p:nvSpPr>
        <p:spPr>
          <a:xfrm>
            <a:off x="6319400" y="3837600"/>
            <a:ext cx="4926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2</a:t>
            </a:r>
            <a:endParaRPr sz="1800" b="1" i="0" u="none" strike="noStrike" cap="none">
              <a:solidFill>
                <a:srgbClr val="000000"/>
              </a:solidFill>
              <a:latin typeface="Courier New"/>
              <a:ea typeface="Courier New"/>
              <a:cs typeface="Courier New"/>
              <a:sym typeface="Courier New"/>
            </a:endParaRPr>
          </a:p>
        </p:txBody>
      </p:sp>
      <p:sp>
        <p:nvSpPr>
          <p:cNvPr id="649" name="Google Shape;649;p76"/>
          <p:cNvSpPr/>
          <p:nvPr/>
        </p:nvSpPr>
        <p:spPr>
          <a:xfrm>
            <a:off x="6812000" y="3012500"/>
            <a:ext cx="10782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a:t>
            </a:r>
            <a:endParaRPr sz="2000" b="1" i="0" u="none" strike="noStrike" cap="none">
              <a:solidFill>
                <a:srgbClr val="000000"/>
              </a:solidFill>
              <a:latin typeface="Courier New"/>
              <a:ea typeface="Courier New"/>
              <a:cs typeface="Courier New"/>
              <a:sym typeface="Courier New"/>
            </a:endParaRPr>
          </a:p>
        </p:txBody>
      </p:sp>
      <p:sp>
        <p:nvSpPr>
          <p:cNvPr id="650" name="Google Shape;650;p76"/>
          <p:cNvSpPr/>
          <p:nvPr/>
        </p:nvSpPr>
        <p:spPr>
          <a:xfrm>
            <a:off x="6812000" y="3416400"/>
            <a:ext cx="10782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a:t>
            </a:r>
            <a:endParaRPr sz="2000" b="1" i="0" u="none" strike="noStrike" cap="none">
              <a:solidFill>
                <a:srgbClr val="000000"/>
              </a:solidFill>
              <a:latin typeface="Courier New"/>
              <a:ea typeface="Courier New"/>
              <a:cs typeface="Courier New"/>
              <a:sym typeface="Courier New"/>
            </a:endParaRPr>
          </a:p>
        </p:txBody>
      </p:sp>
      <p:sp>
        <p:nvSpPr>
          <p:cNvPr id="651" name="Google Shape;651;p76"/>
          <p:cNvSpPr/>
          <p:nvPr/>
        </p:nvSpPr>
        <p:spPr>
          <a:xfrm>
            <a:off x="6812000" y="3837600"/>
            <a:ext cx="10782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56</a:t>
            </a:r>
            <a:endParaRPr sz="2000" b="1" i="0" u="none" strike="noStrike" cap="none">
              <a:solidFill>
                <a:srgbClr val="000000"/>
              </a:solidFill>
              <a:latin typeface="Courier New"/>
              <a:ea typeface="Courier New"/>
              <a:cs typeface="Courier New"/>
              <a:sym typeface="Courier New"/>
            </a:endParaRPr>
          </a:p>
        </p:txBody>
      </p:sp>
      <p:sp>
        <p:nvSpPr>
          <p:cNvPr id="652" name="Google Shape;652;p76"/>
          <p:cNvSpPr/>
          <p:nvPr/>
        </p:nvSpPr>
        <p:spPr>
          <a:xfrm>
            <a:off x="6319400" y="4241500"/>
            <a:ext cx="15708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a:t>
            </a:r>
            <a:endParaRPr sz="2000" b="1" i="0" u="none" strike="noStrike" cap="none">
              <a:solidFill>
                <a:srgbClr val="000000"/>
              </a:solidFill>
              <a:latin typeface="Courier New"/>
              <a:ea typeface="Courier New"/>
              <a:cs typeface="Courier New"/>
              <a:sym typeface="Courier New"/>
            </a:endParaRPr>
          </a:p>
        </p:txBody>
      </p:sp>
      <p:sp>
        <p:nvSpPr>
          <p:cNvPr id="653" name="Google Shape;653;p76"/>
          <p:cNvSpPr/>
          <p:nvPr/>
        </p:nvSpPr>
        <p:spPr>
          <a:xfrm>
            <a:off x="3994100" y="1697022"/>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A Register</a:t>
            </a:r>
            <a:endParaRPr sz="1400" b="1" i="0" u="none" strike="noStrike" cap="none">
              <a:solidFill>
                <a:srgbClr val="000000"/>
              </a:solidFill>
              <a:latin typeface="Calibri"/>
              <a:ea typeface="Calibri"/>
              <a:cs typeface="Calibri"/>
              <a:sym typeface="Calibri"/>
            </a:endParaRPr>
          </a:p>
        </p:txBody>
      </p:sp>
      <p:sp>
        <p:nvSpPr>
          <p:cNvPr id="654" name="Google Shape;654;p76"/>
          <p:cNvSpPr/>
          <p:nvPr/>
        </p:nvSpPr>
        <p:spPr>
          <a:xfrm>
            <a:off x="3994100" y="1969122"/>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55</a:t>
            </a:r>
            <a:endParaRPr sz="2000" b="1" i="0" u="none" strike="noStrike" cap="none">
              <a:solidFill>
                <a:srgbClr val="000000"/>
              </a:solidFill>
              <a:latin typeface="Courier New"/>
              <a:ea typeface="Courier New"/>
              <a:cs typeface="Courier New"/>
              <a:sym typeface="Courier New"/>
            </a:endParaRPr>
          </a:p>
        </p:txBody>
      </p:sp>
      <p:sp>
        <p:nvSpPr>
          <p:cNvPr id="655" name="Google Shape;655;p76"/>
          <p:cNvSpPr/>
          <p:nvPr/>
        </p:nvSpPr>
        <p:spPr>
          <a:xfrm>
            <a:off x="5156750" y="1697022"/>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D Register</a:t>
            </a:r>
            <a:endParaRPr sz="1400" b="1" i="0" u="none" strike="noStrike" cap="none">
              <a:solidFill>
                <a:srgbClr val="000000"/>
              </a:solidFill>
              <a:latin typeface="Calibri"/>
              <a:ea typeface="Calibri"/>
              <a:cs typeface="Calibri"/>
              <a:sym typeface="Calibri"/>
            </a:endParaRPr>
          </a:p>
        </p:txBody>
      </p:sp>
      <p:sp>
        <p:nvSpPr>
          <p:cNvPr id="656" name="Google Shape;656;p76"/>
          <p:cNvSpPr/>
          <p:nvPr/>
        </p:nvSpPr>
        <p:spPr>
          <a:xfrm>
            <a:off x="5156750" y="1969122"/>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56</a:t>
            </a:r>
            <a:endParaRPr sz="2000" b="1" i="0" u="none" strike="noStrike" cap="none">
              <a:solidFill>
                <a:srgbClr val="000000"/>
              </a:solidFill>
              <a:latin typeface="Courier New"/>
              <a:ea typeface="Courier New"/>
              <a:cs typeface="Courier New"/>
              <a:sym typeface="Courier New"/>
            </a:endParaRPr>
          </a:p>
        </p:txBody>
      </p:sp>
      <p:cxnSp>
        <p:nvCxnSpPr>
          <p:cNvPr id="657" name="Google Shape;657;p76"/>
          <p:cNvCxnSpPr>
            <a:stCxn id="654" idx="1"/>
          </p:cNvCxnSpPr>
          <p:nvPr/>
        </p:nvCxnSpPr>
        <p:spPr>
          <a:xfrm flipH="1">
            <a:off x="1874900" y="2230272"/>
            <a:ext cx="2119200" cy="1441200"/>
          </a:xfrm>
          <a:prstGeom prst="bentConnector3">
            <a:avLst>
              <a:gd name="adj1" fmla="val 11429"/>
            </a:avLst>
          </a:prstGeom>
          <a:noFill/>
          <a:ln w="28575" cap="flat" cmpd="sng">
            <a:solidFill>
              <a:srgbClr val="990000"/>
            </a:solidFill>
            <a:prstDash val="solid"/>
            <a:round/>
            <a:headEnd type="none" w="sm" len="sm"/>
            <a:tailEnd type="stealth" w="med" len="med"/>
          </a:ln>
        </p:spPr>
      </p:cxnSp>
      <p:sp>
        <p:nvSpPr>
          <p:cNvPr id="658" name="Google Shape;658;p76"/>
          <p:cNvSpPr/>
          <p:nvPr/>
        </p:nvSpPr>
        <p:spPr>
          <a:xfrm>
            <a:off x="3994100" y="3436254"/>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A Register</a:t>
            </a:r>
            <a:endParaRPr sz="1400" b="1" i="0" u="none" strike="noStrike" cap="none">
              <a:solidFill>
                <a:srgbClr val="000000"/>
              </a:solidFill>
              <a:latin typeface="Calibri"/>
              <a:ea typeface="Calibri"/>
              <a:cs typeface="Calibri"/>
              <a:sym typeface="Calibri"/>
            </a:endParaRPr>
          </a:p>
        </p:txBody>
      </p:sp>
      <p:sp>
        <p:nvSpPr>
          <p:cNvPr id="659" name="Google Shape;659;p76"/>
          <p:cNvSpPr/>
          <p:nvPr/>
        </p:nvSpPr>
        <p:spPr>
          <a:xfrm>
            <a:off x="3994100" y="3708354"/>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2</a:t>
            </a:r>
            <a:endParaRPr sz="2000" b="1" i="0" u="none" strike="noStrike" cap="none">
              <a:solidFill>
                <a:srgbClr val="000000"/>
              </a:solidFill>
              <a:latin typeface="Courier New"/>
              <a:ea typeface="Courier New"/>
              <a:cs typeface="Courier New"/>
              <a:sym typeface="Courier New"/>
            </a:endParaRPr>
          </a:p>
        </p:txBody>
      </p:sp>
      <p:sp>
        <p:nvSpPr>
          <p:cNvPr id="660" name="Google Shape;660;p76"/>
          <p:cNvSpPr/>
          <p:nvPr/>
        </p:nvSpPr>
        <p:spPr>
          <a:xfrm>
            <a:off x="5156750" y="3436254"/>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D Register</a:t>
            </a:r>
            <a:endParaRPr sz="1400" b="1" i="0" u="none" strike="noStrike" cap="none">
              <a:solidFill>
                <a:srgbClr val="000000"/>
              </a:solidFill>
              <a:latin typeface="Calibri"/>
              <a:ea typeface="Calibri"/>
              <a:cs typeface="Calibri"/>
              <a:sym typeface="Calibri"/>
            </a:endParaRPr>
          </a:p>
        </p:txBody>
      </p:sp>
      <p:sp>
        <p:nvSpPr>
          <p:cNvPr id="661" name="Google Shape;661;p76"/>
          <p:cNvSpPr/>
          <p:nvPr/>
        </p:nvSpPr>
        <p:spPr>
          <a:xfrm>
            <a:off x="5156750" y="3708354"/>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56</a:t>
            </a:r>
            <a:endParaRPr sz="2000" b="1" i="0" u="none" strike="noStrike" cap="none">
              <a:solidFill>
                <a:srgbClr val="000000"/>
              </a:solidFill>
              <a:latin typeface="Courier New"/>
              <a:ea typeface="Courier New"/>
              <a:cs typeface="Courier New"/>
              <a:sym typeface="Courier New"/>
            </a:endParaRPr>
          </a:p>
        </p:txBody>
      </p:sp>
      <p:cxnSp>
        <p:nvCxnSpPr>
          <p:cNvPr id="662" name="Google Shape;662;p76"/>
          <p:cNvCxnSpPr>
            <a:stCxn id="659" idx="1"/>
          </p:cNvCxnSpPr>
          <p:nvPr/>
        </p:nvCxnSpPr>
        <p:spPr>
          <a:xfrm flipH="1">
            <a:off x="1865000" y="3969504"/>
            <a:ext cx="2129100" cy="428100"/>
          </a:xfrm>
          <a:prstGeom prst="bentConnector3">
            <a:avLst>
              <a:gd name="adj1" fmla="val 12854"/>
            </a:avLst>
          </a:prstGeom>
          <a:noFill/>
          <a:ln w="28575" cap="flat" cmpd="sng">
            <a:solidFill>
              <a:srgbClr val="990000"/>
            </a:solidFill>
            <a:prstDash val="solid"/>
            <a:round/>
            <a:headEnd type="none" w="sm" len="sm"/>
            <a:tailEnd type="stealth" w="med" len="med"/>
          </a:ln>
        </p:spPr>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666"/>
        <p:cNvGrpSpPr/>
        <p:nvPr/>
      </p:nvGrpSpPr>
      <p:grpSpPr>
        <a:xfrm>
          <a:off x="0" y="0"/>
          <a:ext cx="0" cy="0"/>
          <a:chOff x="0" y="0"/>
          <a:chExt cx="0" cy="0"/>
        </a:xfrm>
      </p:grpSpPr>
      <p:sp>
        <p:nvSpPr>
          <p:cNvPr id="667" name="Google Shape;667;p7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lvl="0"/>
            <a:r>
              <a:rPr lang="en-US" dirty="0"/>
              <a:t>Hack: C-Instructions Example</a:t>
            </a:r>
            <a:endParaRPr dirty="0"/>
          </a:p>
        </p:txBody>
      </p:sp>
      <p:sp>
        <p:nvSpPr>
          <p:cNvPr id="668" name="Google Shape;668;p7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42</a:t>
            </a:fld>
            <a:endParaRPr/>
          </a:p>
        </p:txBody>
      </p:sp>
      <p:sp>
        <p:nvSpPr>
          <p:cNvPr id="669" name="Google Shape;669;p77"/>
          <p:cNvSpPr/>
          <p:nvPr/>
        </p:nvSpPr>
        <p:spPr>
          <a:xfrm>
            <a:off x="1367275" y="2231700"/>
            <a:ext cx="2110200" cy="31668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(EXAMPLE)</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@55</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D=A+1</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@R2</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M=D</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@EXAMPLE</a:t>
            </a:r>
            <a:endParaRPr sz="1600" b="1" i="0" u="none" strike="noStrike" cap="none">
              <a:solidFill>
                <a:srgbClr val="000000"/>
              </a:solidFill>
              <a:latin typeface="Courier New"/>
              <a:ea typeface="Courier New"/>
              <a:cs typeface="Courier New"/>
              <a:sym typeface="Courier New"/>
            </a:endParaRPr>
          </a:p>
          <a:p>
            <a:pPr marL="0" marR="0" lvl="0" indent="0" algn="l"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  D;JGT</a:t>
            </a:r>
            <a:endParaRPr sz="1600" b="1" i="0" u="none" strike="noStrike" cap="none">
              <a:solidFill>
                <a:srgbClr val="000000"/>
              </a:solidFill>
              <a:latin typeface="Courier New"/>
              <a:ea typeface="Courier New"/>
              <a:cs typeface="Courier New"/>
              <a:sym typeface="Courier New"/>
            </a:endParaRPr>
          </a:p>
        </p:txBody>
      </p:sp>
      <p:sp>
        <p:nvSpPr>
          <p:cNvPr id="670" name="Google Shape;670;p77"/>
          <p:cNvSpPr txBox="1"/>
          <p:nvPr/>
        </p:nvSpPr>
        <p:spPr>
          <a:xfrm>
            <a:off x="874675" y="2231700"/>
            <a:ext cx="492600" cy="3166800"/>
          </a:xfrm>
          <a:prstGeom prst="rect">
            <a:avLst/>
          </a:prstGeom>
          <a:noFill/>
          <a:ln>
            <a:noFill/>
          </a:ln>
        </p:spPr>
        <p:txBody>
          <a:bodyPr spcFirstLastPara="1" wrap="square" lIns="91425" tIns="91425" rIns="91425" bIns="91425" anchor="ctr" anchorCtr="0">
            <a:noAutofit/>
          </a:bodyPr>
          <a:lstStyle/>
          <a:p>
            <a:pPr marL="0" marR="0" lvl="0" indent="0" algn="r" rtl="0">
              <a:lnSpc>
                <a:spcPct val="150000"/>
              </a:lnSpc>
              <a:spcBef>
                <a:spcPts val="0"/>
              </a:spcBef>
              <a:spcAft>
                <a:spcPts val="0"/>
              </a:spcAft>
              <a:buClr>
                <a:srgbClr val="000000"/>
              </a:buClr>
              <a:buSzPts val="1600"/>
              <a:buFont typeface="Arial"/>
              <a:buNone/>
            </a:pP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00</a:t>
            </a: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01</a:t>
            </a: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02</a:t>
            </a: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03</a:t>
            </a: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04</a:t>
            </a:r>
            <a:endParaRPr sz="1600" b="1" i="0" u="none" strike="noStrike" cap="none">
              <a:solidFill>
                <a:srgbClr val="000000"/>
              </a:solidFill>
              <a:latin typeface="Courier New"/>
              <a:ea typeface="Courier New"/>
              <a:cs typeface="Courier New"/>
              <a:sym typeface="Courier New"/>
            </a:endParaRPr>
          </a:p>
          <a:p>
            <a:pPr marL="0" marR="0" lvl="0" indent="0" algn="r" rtl="0">
              <a:lnSpc>
                <a:spcPct val="150000"/>
              </a:lnSpc>
              <a:spcBef>
                <a:spcPts val="0"/>
              </a:spcBef>
              <a:spcAft>
                <a:spcPts val="0"/>
              </a:spcAft>
              <a:buClr>
                <a:srgbClr val="000000"/>
              </a:buClr>
              <a:buSzPts val="1600"/>
              <a:buFont typeface="Arial"/>
              <a:buNone/>
            </a:pPr>
            <a:r>
              <a:rPr lang="en-US" sz="1600" b="1" i="0" u="none" strike="noStrike" cap="none">
                <a:solidFill>
                  <a:srgbClr val="000000"/>
                </a:solidFill>
                <a:latin typeface="Courier New"/>
                <a:ea typeface="Courier New"/>
                <a:cs typeface="Courier New"/>
                <a:sym typeface="Courier New"/>
              </a:rPr>
              <a:t>05</a:t>
            </a:r>
            <a:endParaRPr sz="1600" b="1" i="0" u="none" strike="noStrike" cap="none">
              <a:solidFill>
                <a:srgbClr val="000000"/>
              </a:solidFill>
              <a:latin typeface="Courier New"/>
              <a:ea typeface="Courier New"/>
              <a:cs typeface="Courier New"/>
              <a:sym typeface="Courier New"/>
            </a:endParaRPr>
          </a:p>
        </p:txBody>
      </p:sp>
      <p:sp>
        <p:nvSpPr>
          <p:cNvPr id="671" name="Google Shape;671;p77"/>
          <p:cNvSpPr/>
          <p:nvPr/>
        </p:nvSpPr>
        <p:spPr>
          <a:xfrm>
            <a:off x="6319400" y="2740400"/>
            <a:ext cx="15708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RAM</a:t>
            </a:r>
            <a:endParaRPr sz="1400" b="1" i="0" u="none" strike="noStrike" cap="none">
              <a:solidFill>
                <a:srgbClr val="000000"/>
              </a:solidFill>
              <a:latin typeface="Calibri"/>
              <a:ea typeface="Calibri"/>
              <a:cs typeface="Calibri"/>
              <a:sym typeface="Calibri"/>
            </a:endParaRPr>
          </a:p>
        </p:txBody>
      </p:sp>
      <p:sp>
        <p:nvSpPr>
          <p:cNvPr id="672" name="Google Shape;672;p77"/>
          <p:cNvSpPr/>
          <p:nvPr/>
        </p:nvSpPr>
        <p:spPr>
          <a:xfrm>
            <a:off x="6319400" y="3012500"/>
            <a:ext cx="4926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0</a:t>
            </a:r>
            <a:endParaRPr sz="1800" b="1" i="0" u="none" strike="noStrike" cap="none">
              <a:solidFill>
                <a:srgbClr val="000000"/>
              </a:solidFill>
              <a:latin typeface="Courier New"/>
              <a:ea typeface="Courier New"/>
              <a:cs typeface="Courier New"/>
              <a:sym typeface="Courier New"/>
            </a:endParaRPr>
          </a:p>
        </p:txBody>
      </p:sp>
      <p:sp>
        <p:nvSpPr>
          <p:cNvPr id="673" name="Google Shape;673;p77"/>
          <p:cNvSpPr/>
          <p:nvPr/>
        </p:nvSpPr>
        <p:spPr>
          <a:xfrm>
            <a:off x="6319400" y="3416400"/>
            <a:ext cx="4926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1</a:t>
            </a:r>
            <a:endParaRPr sz="1800" b="1" i="0" u="none" strike="noStrike" cap="none">
              <a:solidFill>
                <a:srgbClr val="000000"/>
              </a:solidFill>
              <a:latin typeface="Courier New"/>
              <a:ea typeface="Courier New"/>
              <a:cs typeface="Courier New"/>
              <a:sym typeface="Courier New"/>
            </a:endParaRPr>
          </a:p>
        </p:txBody>
      </p:sp>
      <p:sp>
        <p:nvSpPr>
          <p:cNvPr id="674" name="Google Shape;674;p77"/>
          <p:cNvSpPr/>
          <p:nvPr/>
        </p:nvSpPr>
        <p:spPr>
          <a:xfrm>
            <a:off x="6319400" y="3837600"/>
            <a:ext cx="4926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2</a:t>
            </a:r>
            <a:endParaRPr sz="1800" b="1" i="0" u="none" strike="noStrike" cap="none">
              <a:solidFill>
                <a:srgbClr val="000000"/>
              </a:solidFill>
              <a:latin typeface="Courier New"/>
              <a:ea typeface="Courier New"/>
              <a:cs typeface="Courier New"/>
              <a:sym typeface="Courier New"/>
            </a:endParaRPr>
          </a:p>
        </p:txBody>
      </p:sp>
      <p:sp>
        <p:nvSpPr>
          <p:cNvPr id="675" name="Google Shape;675;p77"/>
          <p:cNvSpPr/>
          <p:nvPr/>
        </p:nvSpPr>
        <p:spPr>
          <a:xfrm>
            <a:off x="6812000" y="3012500"/>
            <a:ext cx="10782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a:t>
            </a:r>
            <a:endParaRPr sz="2000" b="1" i="0" u="none" strike="noStrike" cap="none">
              <a:solidFill>
                <a:srgbClr val="000000"/>
              </a:solidFill>
              <a:latin typeface="Courier New"/>
              <a:ea typeface="Courier New"/>
              <a:cs typeface="Courier New"/>
              <a:sym typeface="Courier New"/>
            </a:endParaRPr>
          </a:p>
        </p:txBody>
      </p:sp>
      <p:sp>
        <p:nvSpPr>
          <p:cNvPr id="676" name="Google Shape;676;p77"/>
          <p:cNvSpPr/>
          <p:nvPr/>
        </p:nvSpPr>
        <p:spPr>
          <a:xfrm>
            <a:off x="6812000" y="3416400"/>
            <a:ext cx="10782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a:t>
            </a:r>
            <a:endParaRPr sz="2000" b="1" i="0" u="none" strike="noStrike" cap="none">
              <a:solidFill>
                <a:srgbClr val="000000"/>
              </a:solidFill>
              <a:latin typeface="Courier New"/>
              <a:ea typeface="Courier New"/>
              <a:cs typeface="Courier New"/>
              <a:sym typeface="Courier New"/>
            </a:endParaRPr>
          </a:p>
        </p:txBody>
      </p:sp>
      <p:sp>
        <p:nvSpPr>
          <p:cNvPr id="677" name="Google Shape;677;p77"/>
          <p:cNvSpPr/>
          <p:nvPr/>
        </p:nvSpPr>
        <p:spPr>
          <a:xfrm>
            <a:off x="6812000" y="3837600"/>
            <a:ext cx="10782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56</a:t>
            </a:r>
            <a:endParaRPr sz="2000" b="1" i="0" u="none" strike="noStrike" cap="none">
              <a:solidFill>
                <a:srgbClr val="000000"/>
              </a:solidFill>
              <a:latin typeface="Courier New"/>
              <a:ea typeface="Courier New"/>
              <a:cs typeface="Courier New"/>
              <a:sym typeface="Courier New"/>
            </a:endParaRPr>
          </a:p>
        </p:txBody>
      </p:sp>
      <p:sp>
        <p:nvSpPr>
          <p:cNvPr id="678" name="Google Shape;678;p77"/>
          <p:cNvSpPr/>
          <p:nvPr/>
        </p:nvSpPr>
        <p:spPr>
          <a:xfrm>
            <a:off x="6319400" y="4241500"/>
            <a:ext cx="1570800" cy="4212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a:t>
            </a:r>
            <a:endParaRPr sz="2000" b="1" i="0" u="none" strike="noStrike" cap="none">
              <a:solidFill>
                <a:srgbClr val="000000"/>
              </a:solidFill>
              <a:latin typeface="Courier New"/>
              <a:ea typeface="Courier New"/>
              <a:cs typeface="Courier New"/>
              <a:sym typeface="Courier New"/>
            </a:endParaRPr>
          </a:p>
        </p:txBody>
      </p:sp>
      <p:sp>
        <p:nvSpPr>
          <p:cNvPr id="679" name="Google Shape;679;p77"/>
          <p:cNvSpPr/>
          <p:nvPr/>
        </p:nvSpPr>
        <p:spPr>
          <a:xfrm>
            <a:off x="3994100" y="5035048"/>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A Register</a:t>
            </a:r>
            <a:endParaRPr sz="1400" b="1" i="0" u="none" strike="noStrike" cap="none">
              <a:solidFill>
                <a:srgbClr val="000000"/>
              </a:solidFill>
              <a:latin typeface="Calibri"/>
              <a:ea typeface="Calibri"/>
              <a:cs typeface="Calibri"/>
              <a:sym typeface="Calibri"/>
            </a:endParaRPr>
          </a:p>
        </p:txBody>
      </p:sp>
      <p:sp>
        <p:nvSpPr>
          <p:cNvPr id="680" name="Google Shape;680;p77"/>
          <p:cNvSpPr/>
          <p:nvPr/>
        </p:nvSpPr>
        <p:spPr>
          <a:xfrm>
            <a:off x="3994100" y="5307148"/>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0</a:t>
            </a:r>
            <a:endParaRPr sz="2000" b="1" i="0" u="none" strike="noStrike" cap="none">
              <a:solidFill>
                <a:srgbClr val="000000"/>
              </a:solidFill>
              <a:latin typeface="Courier New"/>
              <a:ea typeface="Courier New"/>
              <a:cs typeface="Courier New"/>
              <a:sym typeface="Courier New"/>
            </a:endParaRPr>
          </a:p>
        </p:txBody>
      </p:sp>
      <p:sp>
        <p:nvSpPr>
          <p:cNvPr id="681" name="Google Shape;681;p77"/>
          <p:cNvSpPr/>
          <p:nvPr/>
        </p:nvSpPr>
        <p:spPr>
          <a:xfrm>
            <a:off x="5156750" y="5035048"/>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D Register</a:t>
            </a:r>
            <a:endParaRPr sz="1400" b="1" i="0" u="none" strike="noStrike" cap="none">
              <a:solidFill>
                <a:srgbClr val="000000"/>
              </a:solidFill>
              <a:latin typeface="Calibri"/>
              <a:ea typeface="Calibri"/>
              <a:cs typeface="Calibri"/>
              <a:sym typeface="Calibri"/>
            </a:endParaRPr>
          </a:p>
        </p:txBody>
      </p:sp>
      <p:sp>
        <p:nvSpPr>
          <p:cNvPr id="682" name="Google Shape;682;p77"/>
          <p:cNvSpPr/>
          <p:nvPr/>
        </p:nvSpPr>
        <p:spPr>
          <a:xfrm>
            <a:off x="5156750" y="5307148"/>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56</a:t>
            </a:r>
            <a:endParaRPr sz="2000" b="1" i="0" u="none" strike="noStrike" cap="none">
              <a:solidFill>
                <a:srgbClr val="000000"/>
              </a:solidFill>
              <a:latin typeface="Courier New"/>
              <a:ea typeface="Courier New"/>
              <a:cs typeface="Courier New"/>
              <a:sym typeface="Courier New"/>
            </a:endParaRPr>
          </a:p>
        </p:txBody>
      </p:sp>
      <p:cxnSp>
        <p:nvCxnSpPr>
          <p:cNvPr id="683" name="Google Shape;683;p77"/>
          <p:cNvCxnSpPr>
            <a:stCxn id="680" idx="1"/>
          </p:cNvCxnSpPr>
          <p:nvPr/>
        </p:nvCxnSpPr>
        <p:spPr>
          <a:xfrm rot="10800000">
            <a:off x="1865000" y="4764298"/>
            <a:ext cx="2129100" cy="804000"/>
          </a:xfrm>
          <a:prstGeom prst="bentConnector3">
            <a:avLst>
              <a:gd name="adj1" fmla="val 13766"/>
            </a:avLst>
          </a:prstGeom>
          <a:noFill/>
          <a:ln w="28575" cap="flat" cmpd="sng">
            <a:solidFill>
              <a:srgbClr val="990000"/>
            </a:solidFill>
            <a:prstDash val="solid"/>
            <a:round/>
            <a:headEnd type="none" w="sm" len="sm"/>
            <a:tailEnd type="stealth" w="med" len="med"/>
          </a:ln>
        </p:spPr>
      </p:cxnSp>
      <p:sp>
        <p:nvSpPr>
          <p:cNvPr id="684" name="Google Shape;684;p77"/>
          <p:cNvSpPr txBox="1"/>
          <p:nvPr/>
        </p:nvSpPr>
        <p:spPr>
          <a:xfrm>
            <a:off x="3455300" y="5829448"/>
            <a:ext cx="3649500" cy="5223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0" i="0" u="none" strike="noStrike" cap="none" dirty="0">
                <a:solidFill>
                  <a:srgbClr val="000000"/>
                </a:solidFill>
                <a:latin typeface="Calibri"/>
                <a:ea typeface="Calibri"/>
                <a:cs typeface="Calibri"/>
                <a:sym typeface="Calibri"/>
              </a:rPr>
              <a:t>(Will jump to instruction 0, since D &gt; 0)</a:t>
            </a:r>
            <a:endParaRPr sz="1600" b="0" i="0" u="none" strike="noStrike" cap="none" dirty="0">
              <a:solidFill>
                <a:srgbClr val="000000"/>
              </a:solidFill>
              <a:latin typeface="Calibri"/>
              <a:ea typeface="Calibri"/>
              <a:cs typeface="Calibri"/>
              <a:sym typeface="Calibri"/>
            </a:endParaRPr>
          </a:p>
        </p:txBody>
      </p:sp>
      <p:sp>
        <p:nvSpPr>
          <p:cNvPr id="685" name="Google Shape;685;p77"/>
          <p:cNvSpPr/>
          <p:nvPr/>
        </p:nvSpPr>
        <p:spPr>
          <a:xfrm>
            <a:off x="3994100" y="3436254"/>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A Register</a:t>
            </a:r>
            <a:endParaRPr sz="1400" b="1" i="0" u="none" strike="noStrike" cap="none">
              <a:solidFill>
                <a:srgbClr val="000000"/>
              </a:solidFill>
              <a:latin typeface="Calibri"/>
              <a:ea typeface="Calibri"/>
              <a:cs typeface="Calibri"/>
              <a:sym typeface="Calibri"/>
            </a:endParaRPr>
          </a:p>
        </p:txBody>
      </p:sp>
      <p:sp>
        <p:nvSpPr>
          <p:cNvPr id="686" name="Google Shape;686;p77"/>
          <p:cNvSpPr/>
          <p:nvPr/>
        </p:nvSpPr>
        <p:spPr>
          <a:xfrm>
            <a:off x="3994100" y="3708354"/>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2</a:t>
            </a:r>
            <a:endParaRPr sz="2000" b="1" i="0" u="none" strike="noStrike" cap="none">
              <a:solidFill>
                <a:srgbClr val="000000"/>
              </a:solidFill>
              <a:latin typeface="Courier New"/>
              <a:ea typeface="Courier New"/>
              <a:cs typeface="Courier New"/>
              <a:sym typeface="Courier New"/>
            </a:endParaRPr>
          </a:p>
        </p:txBody>
      </p:sp>
      <p:sp>
        <p:nvSpPr>
          <p:cNvPr id="687" name="Google Shape;687;p77"/>
          <p:cNvSpPr/>
          <p:nvPr/>
        </p:nvSpPr>
        <p:spPr>
          <a:xfrm>
            <a:off x="5156750" y="3436254"/>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D Register</a:t>
            </a:r>
            <a:endParaRPr sz="1400" b="1" i="0" u="none" strike="noStrike" cap="none">
              <a:solidFill>
                <a:srgbClr val="000000"/>
              </a:solidFill>
              <a:latin typeface="Calibri"/>
              <a:ea typeface="Calibri"/>
              <a:cs typeface="Calibri"/>
              <a:sym typeface="Calibri"/>
            </a:endParaRPr>
          </a:p>
        </p:txBody>
      </p:sp>
      <p:sp>
        <p:nvSpPr>
          <p:cNvPr id="688" name="Google Shape;688;p77"/>
          <p:cNvSpPr/>
          <p:nvPr/>
        </p:nvSpPr>
        <p:spPr>
          <a:xfrm>
            <a:off x="5156750" y="3708354"/>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56</a:t>
            </a:r>
            <a:endParaRPr sz="2000" b="1" i="0" u="none" strike="noStrike" cap="none">
              <a:solidFill>
                <a:srgbClr val="000000"/>
              </a:solidFill>
              <a:latin typeface="Courier New"/>
              <a:ea typeface="Courier New"/>
              <a:cs typeface="Courier New"/>
              <a:sym typeface="Courier New"/>
            </a:endParaRPr>
          </a:p>
        </p:txBody>
      </p:sp>
      <p:cxnSp>
        <p:nvCxnSpPr>
          <p:cNvPr id="689" name="Google Shape;689;p77"/>
          <p:cNvCxnSpPr>
            <a:stCxn id="686" idx="1"/>
          </p:cNvCxnSpPr>
          <p:nvPr/>
        </p:nvCxnSpPr>
        <p:spPr>
          <a:xfrm flipH="1">
            <a:off x="1865000" y="3969504"/>
            <a:ext cx="2129100" cy="428100"/>
          </a:xfrm>
          <a:prstGeom prst="bentConnector3">
            <a:avLst>
              <a:gd name="adj1" fmla="val 12854"/>
            </a:avLst>
          </a:prstGeom>
          <a:noFill/>
          <a:ln w="28575" cap="flat" cmpd="sng">
            <a:solidFill>
              <a:srgbClr val="990000"/>
            </a:solidFill>
            <a:prstDash val="solid"/>
            <a:round/>
            <a:headEnd type="none" w="sm" len="sm"/>
            <a:tailEnd type="stealth" w="med" len="med"/>
          </a:ln>
        </p:spPr>
      </p:cxnSp>
      <p:sp>
        <p:nvSpPr>
          <p:cNvPr id="690" name="Google Shape;690;p77"/>
          <p:cNvSpPr/>
          <p:nvPr/>
        </p:nvSpPr>
        <p:spPr>
          <a:xfrm>
            <a:off x="3994100" y="1697022"/>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A Register</a:t>
            </a:r>
            <a:endParaRPr sz="1400" b="1" i="0" u="none" strike="noStrike" cap="none">
              <a:solidFill>
                <a:srgbClr val="000000"/>
              </a:solidFill>
              <a:latin typeface="Calibri"/>
              <a:ea typeface="Calibri"/>
              <a:cs typeface="Calibri"/>
              <a:sym typeface="Calibri"/>
            </a:endParaRPr>
          </a:p>
        </p:txBody>
      </p:sp>
      <p:sp>
        <p:nvSpPr>
          <p:cNvPr id="691" name="Google Shape;691;p77"/>
          <p:cNvSpPr/>
          <p:nvPr/>
        </p:nvSpPr>
        <p:spPr>
          <a:xfrm>
            <a:off x="3994100" y="1969122"/>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55</a:t>
            </a:r>
            <a:endParaRPr sz="2000" b="1" i="0" u="none" strike="noStrike" cap="none">
              <a:solidFill>
                <a:srgbClr val="000000"/>
              </a:solidFill>
              <a:latin typeface="Courier New"/>
              <a:ea typeface="Courier New"/>
              <a:cs typeface="Courier New"/>
              <a:sym typeface="Courier New"/>
            </a:endParaRPr>
          </a:p>
        </p:txBody>
      </p:sp>
      <p:sp>
        <p:nvSpPr>
          <p:cNvPr id="692" name="Google Shape;692;p77"/>
          <p:cNvSpPr/>
          <p:nvPr/>
        </p:nvSpPr>
        <p:spPr>
          <a:xfrm>
            <a:off x="5156750" y="1697022"/>
            <a:ext cx="1078200" cy="272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D Register</a:t>
            </a:r>
            <a:endParaRPr sz="1400" b="1" i="0" u="none" strike="noStrike" cap="none">
              <a:solidFill>
                <a:srgbClr val="000000"/>
              </a:solidFill>
              <a:latin typeface="Calibri"/>
              <a:ea typeface="Calibri"/>
              <a:cs typeface="Calibri"/>
              <a:sym typeface="Calibri"/>
            </a:endParaRPr>
          </a:p>
        </p:txBody>
      </p:sp>
      <p:sp>
        <p:nvSpPr>
          <p:cNvPr id="693" name="Google Shape;693;p77"/>
          <p:cNvSpPr/>
          <p:nvPr/>
        </p:nvSpPr>
        <p:spPr>
          <a:xfrm>
            <a:off x="5156750" y="1969122"/>
            <a:ext cx="1078200" cy="522300"/>
          </a:xfrm>
          <a:prstGeom prst="rect">
            <a:avLst/>
          </a:prstGeom>
          <a:solidFill>
            <a:srgbClr val="EFEFE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56</a:t>
            </a:r>
            <a:endParaRPr sz="2000" b="1" i="0" u="none" strike="noStrike" cap="none">
              <a:solidFill>
                <a:srgbClr val="000000"/>
              </a:solidFill>
              <a:latin typeface="Courier New"/>
              <a:ea typeface="Courier New"/>
              <a:cs typeface="Courier New"/>
              <a:sym typeface="Courier New"/>
            </a:endParaRPr>
          </a:p>
        </p:txBody>
      </p:sp>
      <p:cxnSp>
        <p:nvCxnSpPr>
          <p:cNvPr id="694" name="Google Shape;694;p77"/>
          <p:cNvCxnSpPr>
            <a:stCxn id="691" idx="1"/>
          </p:cNvCxnSpPr>
          <p:nvPr/>
        </p:nvCxnSpPr>
        <p:spPr>
          <a:xfrm flipH="1">
            <a:off x="1874900" y="2230272"/>
            <a:ext cx="2119200" cy="1441200"/>
          </a:xfrm>
          <a:prstGeom prst="bentConnector3">
            <a:avLst>
              <a:gd name="adj1" fmla="val 11429"/>
            </a:avLst>
          </a:prstGeom>
          <a:noFill/>
          <a:ln w="28575" cap="flat" cmpd="sng">
            <a:solidFill>
              <a:srgbClr val="990000"/>
            </a:solidFill>
            <a:prstDash val="solid"/>
            <a:round/>
            <a:headEnd type="none" w="sm" len="sm"/>
            <a:tailEnd type="stealth" w="med" len="med"/>
          </a:ln>
        </p:spPr>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706"/>
        <p:cNvGrpSpPr/>
        <p:nvPr/>
      </p:nvGrpSpPr>
      <p:grpSpPr>
        <a:xfrm>
          <a:off x="0" y="0"/>
          <a:ext cx="0" cy="0"/>
          <a:chOff x="0" y="0"/>
          <a:chExt cx="0" cy="0"/>
        </a:xfrm>
      </p:grpSpPr>
      <p:sp>
        <p:nvSpPr>
          <p:cNvPr id="707" name="Google Shape;707;p7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Lecture 7 Reminders</a:t>
            </a:r>
            <a:endParaRPr dirty="0"/>
          </a:p>
        </p:txBody>
      </p:sp>
      <p:sp>
        <p:nvSpPr>
          <p:cNvPr id="708" name="Google Shape;708;p79"/>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r>
              <a:rPr lang="en-US" dirty="0"/>
              <a:t>Lectures will be in CSE2 271 starting this Friday until the rest of the quarter</a:t>
            </a:r>
          </a:p>
          <a:p>
            <a:pPr marL="804672" lvl="1" indent="-347472"/>
            <a:endParaRPr lang="en-US" dirty="0"/>
          </a:p>
          <a:p>
            <a:pPr marL="347472" lvl="0" indent="-347472"/>
            <a:r>
              <a:rPr lang="en-US" b="1" dirty="0"/>
              <a:t>Project 4 due this Friday (1/26) at 11:59pm</a:t>
            </a:r>
          </a:p>
          <a:p>
            <a:pPr marL="356616" lvl="1" indent="0">
              <a:buNone/>
            </a:pPr>
            <a:endParaRPr dirty="0"/>
          </a:p>
          <a:p>
            <a:pPr marL="347472" lvl="0" indent="-347472" algn="l" rtl="0">
              <a:lnSpc>
                <a:spcPct val="110000"/>
              </a:lnSpc>
              <a:spcBef>
                <a:spcPts val="440"/>
              </a:spcBef>
              <a:spcAft>
                <a:spcPts val="0"/>
              </a:spcAft>
              <a:buSzPts val="2080"/>
              <a:buFont typeface="Noto Sans Symbols"/>
              <a:buChar char="❖"/>
            </a:pPr>
            <a:r>
              <a:rPr lang="en-US" dirty="0"/>
              <a:t>Amy has office hours tomorrow at 1:30pm in CSE2 151</a:t>
            </a:r>
          </a:p>
          <a:p>
            <a:pPr marL="640080" lvl="1" indent="-283464"/>
            <a:r>
              <a:rPr lang="en-US" dirty="0">
                <a:solidFill>
                  <a:schemeClr val="tx1"/>
                </a:solidFill>
              </a:rPr>
              <a:t>Feel free to post your questions on the Ed board as well</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t>Midterm exam coming up in around two weeks (2/9) during lecture time</a:t>
            </a:r>
          </a:p>
          <a:p>
            <a:pPr marL="640080" lvl="1" indent="-283464"/>
            <a:r>
              <a:rPr lang="en-US" dirty="0"/>
              <a:t>More details to come, along with metacognitive strategies for preparing for exams</a:t>
            </a:r>
          </a:p>
        </p:txBody>
      </p:sp>
      <p:sp>
        <p:nvSpPr>
          <p:cNvPr id="709" name="Google Shape;709;p7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43</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35"/>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Cornell Note Taking Method</a:t>
            </a:r>
            <a:endParaRPr/>
          </a:p>
        </p:txBody>
      </p:sp>
      <p:sp>
        <p:nvSpPr>
          <p:cNvPr id="120" name="Google Shape;120;p35"/>
          <p:cNvSpPr txBox="1"/>
          <p:nvPr/>
        </p:nvSpPr>
        <p:spPr>
          <a:xfrm>
            <a:off x="2398500" y="1291050"/>
            <a:ext cx="4347000" cy="53064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121" name="Google Shape;121;p35"/>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5</a:t>
            </a:fld>
            <a:endParaRPr/>
          </a:p>
        </p:txBody>
      </p:sp>
      <p:cxnSp>
        <p:nvCxnSpPr>
          <p:cNvPr id="122" name="Google Shape;122;p35"/>
          <p:cNvCxnSpPr/>
          <p:nvPr/>
        </p:nvCxnSpPr>
        <p:spPr>
          <a:xfrm>
            <a:off x="3731025" y="1445050"/>
            <a:ext cx="23700" cy="3766500"/>
          </a:xfrm>
          <a:prstGeom prst="straightConnector1">
            <a:avLst/>
          </a:prstGeom>
          <a:noFill/>
          <a:ln w="19050" cap="flat" cmpd="sng">
            <a:solidFill>
              <a:schemeClr val="dk2"/>
            </a:solidFill>
            <a:prstDash val="dash"/>
            <a:round/>
            <a:headEnd type="none" w="sm" len="sm"/>
            <a:tailEnd type="none" w="sm" len="sm"/>
          </a:ln>
        </p:spPr>
      </p:cxnSp>
      <p:sp>
        <p:nvSpPr>
          <p:cNvPr id="123" name="Google Shape;123;p35"/>
          <p:cNvSpPr txBox="1"/>
          <p:nvPr/>
        </p:nvSpPr>
        <p:spPr>
          <a:xfrm>
            <a:off x="4003475" y="1445050"/>
            <a:ext cx="1883400" cy="414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Open Sans"/>
                <a:ea typeface="Open Sans"/>
                <a:cs typeface="Open Sans"/>
                <a:sym typeface="Open Sans"/>
              </a:rPr>
              <a:t>Notes</a:t>
            </a:r>
            <a:endParaRPr sz="1400" b="1" i="0" u="none" strike="noStrike" cap="none">
              <a:solidFill>
                <a:srgbClr val="000000"/>
              </a:solidFill>
              <a:latin typeface="Open Sans"/>
              <a:ea typeface="Open Sans"/>
              <a:cs typeface="Open Sans"/>
              <a:sym typeface="Open Sans"/>
            </a:endParaRPr>
          </a:p>
        </p:txBody>
      </p:sp>
      <p:sp>
        <p:nvSpPr>
          <p:cNvPr id="124" name="Google Shape;124;p35"/>
          <p:cNvSpPr txBox="1"/>
          <p:nvPr/>
        </p:nvSpPr>
        <p:spPr>
          <a:xfrm>
            <a:off x="2120075" y="1445050"/>
            <a:ext cx="1883400" cy="414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Open Sans"/>
                <a:ea typeface="Open Sans"/>
                <a:cs typeface="Open Sans"/>
                <a:sym typeface="Open Sans"/>
              </a:rPr>
              <a:t>Questions</a:t>
            </a:r>
            <a:endParaRPr sz="1400" b="1" i="0" u="none" strike="noStrike" cap="none">
              <a:solidFill>
                <a:srgbClr val="000000"/>
              </a:solidFill>
              <a:latin typeface="Open Sans"/>
              <a:ea typeface="Open Sans"/>
              <a:cs typeface="Open Sans"/>
              <a:sym typeface="Open Sans"/>
            </a:endParaRPr>
          </a:p>
        </p:txBody>
      </p:sp>
      <p:cxnSp>
        <p:nvCxnSpPr>
          <p:cNvPr id="125" name="Google Shape;125;p35"/>
          <p:cNvCxnSpPr/>
          <p:nvPr/>
        </p:nvCxnSpPr>
        <p:spPr>
          <a:xfrm>
            <a:off x="2623500" y="5519775"/>
            <a:ext cx="3897000" cy="12000"/>
          </a:xfrm>
          <a:prstGeom prst="straightConnector1">
            <a:avLst/>
          </a:prstGeom>
          <a:noFill/>
          <a:ln w="9525" cap="flat" cmpd="sng">
            <a:solidFill>
              <a:schemeClr val="dk2"/>
            </a:solidFill>
            <a:prstDash val="solid"/>
            <a:round/>
            <a:headEnd type="none" w="sm" len="sm"/>
            <a:tailEnd type="none" w="sm" len="sm"/>
          </a:ln>
        </p:spPr>
      </p:cxnSp>
      <p:sp>
        <p:nvSpPr>
          <p:cNvPr id="126" name="Google Shape;126;p35"/>
          <p:cNvSpPr txBox="1"/>
          <p:nvPr/>
        </p:nvSpPr>
        <p:spPr>
          <a:xfrm>
            <a:off x="3618325" y="5519775"/>
            <a:ext cx="1883400" cy="414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Open Sans"/>
                <a:ea typeface="Open Sans"/>
                <a:cs typeface="Open Sans"/>
                <a:sym typeface="Open Sans"/>
              </a:rPr>
              <a:t>Summary</a:t>
            </a:r>
            <a:endParaRPr sz="1400" b="1" i="0" u="none" strike="noStrike" cap="none">
              <a:solidFill>
                <a:srgbClr val="000000"/>
              </a:solidFill>
              <a:latin typeface="Open Sans"/>
              <a:ea typeface="Open Sans"/>
              <a:cs typeface="Open Sans"/>
              <a:sym typeface="Open Sans"/>
            </a:endParaRPr>
          </a:p>
        </p:txBody>
      </p:sp>
      <p:sp>
        <p:nvSpPr>
          <p:cNvPr id="127" name="Google Shape;127;p35"/>
          <p:cNvSpPr txBox="1"/>
          <p:nvPr/>
        </p:nvSpPr>
        <p:spPr>
          <a:xfrm>
            <a:off x="3754725" y="1764875"/>
            <a:ext cx="2937600" cy="414600"/>
          </a:xfrm>
          <a:prstGeom prst="rect">
            <a:avLst/>
          </a:prstGeom>
          <a:noFill/>
          <a:ln>
            <a:noFill/>
          </a:ln>
        </p:spPr>
        <p:txBody>
          <a:bodyPr spcFirstLastPara="1" wrap="square" lIns="91425" tIns="91425" rIns="91425" bIns="91425" anchor="t" anchorCtr="0">
            <a:noAutofit/>
          </a:bodyPr>
          <a:lstStyle/>
          <a:p>
            <a:pPr marL="457200" marR="0" lvl="0" indent="-304800" algn="l" rtl="0">
              <a:lnSpc>
                <a:spcPct val="100000"/>
              </a:lnSpc>
              <a:spcBef>
                <a:spcPts val="0"/>
              </a:spcBef>
              <a:spcAft>
                <a:spcPts val="0"/>
              </a:spcAft>
              <a:buClr>
                <a:srgbClr val="000000"/>
              </a:buClr>
              <a:buSzPts val="1200"/>
              <a:buFont typeface="Open Sans"/>
              <a:buAutoNum type="romanUcPeriod"/>
            </a:pPr>
            <a:r>
              <a:rPr lang="en-US" sz="1200" b="0" i="0" u="none" strike="noStrike" cap="none">
                <a:solidFill>
                  <a:srgbClr val="000000"/>
                </a:solidFill>
                <a:latin typeface="Open Sans"/>
                <a:ea typeface="Open Sans"/>
                <a:cs typeface="Open Sans"/>
                <a:sym typeface="Open Sans"/>
              </a:rPr>
              <a:t>Main Topic</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Sub point</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sng" strike="noStrike" cap="none">
                <a:solidFill>
                  <a:srgbClr val="000000"/>
                </a:solidFill>
                <a:latin typeface="Open Sans"/>
                <a:ea typeface="Open Sans"/>
                <a:cs typeface="Open Sans"/>
                <a:sym typeface="Open Sans"/>
              </a:rPr>
              <a:t>definition</a:t>
            </a:r>
            <a:endParaRPr sz="1200" b="0" i="0" u="sng"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example **</a:t>
            </a:r>
            <a:br>
              <a:rPr lang="en-US" sz="1200" b="0" i="0" u="none" strike="noStrike" cap="none">
                <a:solidFill>
                  <a:srgbClr val="000000"/>
                </a:solidFill>
                <a:latin typeface="Open Sans"/>
                <a:ea typeface="Open Sans"/>
                <a:cs typeface="Open Sans"/>
                <a:sym typeface="Open Sans"/>
              </a:rPr>
            </a:br>
            <a:r>
              <a:rPr lang="en-US" sz="1200" b="0" i="0" u="none" strike="noStrike" cap="none">
                <a:solidFill>
                  <a:srgbClr val="000000"/>
                </a:solidFill>
                <a:latin typeface="Open Sans"/>
                <a:ea typeface="Open Sans"/>
                <a:cs typeface="Open Sans"/>
                <a:sym typeface="Open Sans"/>
              </a:rPr>
              <a:t> </a:t>
            </a:r>
            <a:endParaRPr sz="1200" b="0" i="0" u="none" strike="noStrike" cap="none">
              <a:solidFill>
                <a:srgbClr val="000000"/>
              </a:solidFill>
              <a:latin typeface="Open Sans"/>
              <a:ea typeface="Open Sans"/>
              <a:cs typeface="Open Sans"/>
              <a:sym typeface="Open Sans"/>
            </a:endParaRPr>
          </a:p>
          <a:p>
            <a:pPr marL="457200" marR="0" lvl="0" indent="-304800" algn="l" rtl="0">
              <a:lnSpc>
                <a:spcPct val="100000"/>
              </a:lnSpc>
              <a:spcBef>
                <a:spcPts val="0"/>
              </a:spcBef>
              <a:spcAft>
                <a:spcPts val="0"/>
              </a:spcAft>
              <a:buClr>
                <a:srgbClr val="000000"/>
              </a:buClr>
              <a:buSzPts val="1200"/>
              <a:buFont typeface="Open Sans"/>
              <a:buAutoNum type="romanUcPeriod"/>
            </a:pPr>
            <a:r>
              <a:rPr lang="en-US" sz="1200" b="0" i="0" u="none" strike="noStrike" cap="none">
                <a:solidFill>
                  <a:srgbClr val="000000"/>
                </a:solidFill>
                <a:latin typeface="Open Sans"/>
                <a:ea typeface="Open Sans"/>
                <a:cs typeface="Open Sans"/>
                <a:sym typeface="Open Sans"/>
              </a:rPr>
              <a:t>Object-Oriented Programming</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Encapsulates the data and the operations for a given data type</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Provides abstractions - you don’t need to know how a car is implemented in order to use it </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Extensibility - easier to </a:t>
            </a:r>
            <a:r>
              <a:rPr lang="en-US" sz="1200" b="0" i="0" u="sng" strike="noStrike" cap="none">
                <a:solidFill>
                  <a:srgbClr val="000000"/>
                </a:solidFill>
                <a:latin typeface="Open Sans"/>
                <a:ea typeface="Open Sans"/>
                <a:cs typeface="Open Sans"/>
                <a:sym typeface="Open Sans"/>
              </a:rPr>
              <a:t>add new data types</a:t>
            </a:r>
            <a:br>
              <a:rPr lang="en-US" sz="1200" b="0" i="0" u="none" strike="noStrike" cap="none">
                <a:solidFill>
                  <a:srgbClr val="000000"/>
                </a:solidFill>
                <a:latin typeface="Open Sans"/>
                <a:ea typeface="Open Sans"/>
                <a:cs typeface="Open Sans"/>
                <a:sym typeface="Open Sans"/>
              </a:rPr>
            </a:br>
            <a:endParaRPr sz="1200" b="0" i="0" u="none" strike="noStrike" cap="none">
              <a:solidFill>
                <a:srgbClr val="000000"/>
              </a:solidFill>
              <a:latin typeface="Open Sans"/>
              <a:ea typeface="Open Sans"/>
              <a:cs typeface="Open Sans"/>
              <a:sym typeface="Open Sans"/>
            </a:endParaRPr>
          </a:p>
          <a:p>
            <a:pPr marL="457200" marR="0" lvl="0" indent="-304800" algn="l" rtl="0">
              <a:lnSpc>
                <a:spcPct val="100000"/>
              </a:lnSpc>
              <a:spcBef>
                <a:spcPts val="0"/>
              </a:spcBef>
              <a:spcAft>
                <a:spcPts val="0"/>
              </a:spcAft>
              <a:buClr>
                <a:srgbClr val="000000"/>
              </a:buClr>
              <a:buSzPts val="1200"/>
              <a:buFont typeface="Open Sans"/>
              <a:buAutoNum type="romanUcPeriod"/>
            </a:pPr>
            <a:r>
              <a:rPr lang="en-US" sz="1200" b="0" i="0" u="none" strike="noStrike" cap="none">
                <a:solidFill>
                  <a:srgbClr val="000000"/>
                </a:solidFill>
                <a:latin typeface="Open Sans"/>
                <a:ea typeface="Open Sans"/>
                <a:cs typeface="Open Sans"/>
                <a:sym typeface="Open Sans"/>
              </a:rPr>
              <a:t>Functional Programming</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Extensibility - easier to </a:t>
            </a:r>
            <a:r>
              <a:rPr lang="en-US" sz="1200" b="0" i="0" u="sng" strike="noStrike" cap="none">
                <a:solidFill>
                  <a:srgbClr val="000000"/>
                </a:solidFill>
                <a:latin typeface="Open Sans"/>
                <a:ea typeface="Open Sans"/>
                <a:cs typeface="Open Sans"/>
                <a:sym typeface="Open Sans"/>
              </a:rPr>
              <a:t>add new operations</a:t>
            </a:r>
            <a:endParaRPr sz="1200" b="0" i="0" u="sng" strike="noStrike" cap="none">
              <a:solidFill>
                <a:srgbClr val="000000"/>
              </a:solidFill>
              <a:latin typeface="Open Sans"/>
              <a:ea typeface="Open Sans"/>
              <a:cs typeface="Open Sans"/>
              <a:sym typeface="Open Sans"/>
            </a:endParaRPr>
          </a:p>
        </p:txBody>
      </p:sp>
      <p:sp>
        <p:nvSpPr>
          <p:cNvPr id="128" name="Google Shape;128;p35"/>
          <p:cNvSpPr txBox="1"/>
          <p:nvPr/>
        </p:nvSpPr>
        <p:spPr>
          <a:xfrm>
            <a:off x="2475525" y="2107025"/>
            <a:ext cx="1397100" cy="2941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Open Sans"/>
                <a:ea typeface="Open Sans"/>
                <a:cs typeface="Open Sans"/>
                <a:sym typeface="Open Sans"/>
              </a:rPr>
              <a:t>Compose a question that corresponds to the notes you took</a:t>
            </a:r>
            <a:endParaRPr sz="1100" b="0" i="0" u="none" strike="noStrike" cap="none">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Open Sans"/>
                <a:ea typeface="Open Sans"/>
                <a:cs typeface="Open Sans"/>
                <a:sym typeface="Open Sans"/>
              </a:rPr>
              <a:t>In what ways is object-oriented programming more extensible than functional programming?</a:t>
            </a:r>
            <a:endParaRPr sz="1100" b="0" i="0" u="none" strike="noStrike" cap="none">
              <a:solidFill>
                <a:srgbClr val="000000"/>
              </a:solidFill>
              <a:latin typeface="Open Sans"/>
              <a:ea typeface="Open Sans"/>
              <a:cs typeface="Open Sans"/>
              <a:sym typeface="Open Sans"/>
            </a:endParaRPr>
          </a:p>
        </p:txBody>
      </p:sp>
      <p:sp>
        <p:nvSpPr>
          <p:cNvPr id="129" name="Google Shape;129;p35"/>
          <p:cNvSpPr txBox="1"/>
          <p:nvPr/>
        </p:nvSpPr>
        <p:spPr>
          <a:xfrm>
            <a:off x="2552550" y="5840000"/>
            <a:ext cx="4038900" cy="601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Open Sans"/>
                <a:ea typeface="Open Sans"/>
                <a:cs typeface="Open Sans"/>
                <a:sym typeface="Open Sans"/>
              </a:rPr>
              <a:t>Object-oriented programming and functional programming are two types of programming paradigms… </a:t>
            </a:r>
            <a:endParaRPr sz="1200" b="0" i="0" u="none" strike="noStrike" cap="none">
              <a:solidFill>
                <a:srgbClr val="000000"/>
              </a:solidFill>
              <a:latin typeface="Open Sans"/>
              <a:ea typeface="Open Sans"/>
              <a:cs typeface="Open Sans"/>
              <a:sym typeface="Open Sans"/>
            </a:endParaRPr>
          </a:p>
        </p:txBody>
      </p:sp>
      <p:sp>
        <p:nvSpPr>
          <p:cNvPr id="130" name="Google Shape;130;p35"/>
          <p:cNvSpPr/>
          <p:nvPr/>
        </p:nvSpPr>
        <p:spPr>
          <a:xfrm>
            <a:off x="3813425" y="1326600"/>
            <a:ext cx="3245400" cy="42048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Applying the Cornell Note-Taking Method</a:t>
            </a:r>
            <a:endParaRPr/>
          </a:p>
        </p:txBody>
      </p:sp>
      <p:sp>
        <p:nvSpPr>
          <p:cNvPr id="136" name="Google Shape;136;p7"/>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Try it during today’s technical lecture!</a:t>
            </a:r>
            <a:br>
              <a:rPr lang="en-US" dirty="0"/>
            </a:br>
            <a:endParaRPr dirty="0"/>
          </a:p>
          <a:p>
            <a:pPr marL="347472" lvl="0" indent="-347472" algn="l" rtl="0">
              <a:lnSpc>
                <a:spcPct val="110000"/>
              </a:lnSpc>
              <a:spcBef>
                <a:spcPts val="440"/>
              </a:spcBef>
              <a:spcAft>
                <a:spcPts val="0"/>
              </a:spcAft>
              <a:buSzPts val="2080"/>
              <a:buFont typeface="Noto Sans Symbols"/>
              <a:buChar char="❖"/>
            </a:pPr>
            <a:r>
              <a:rPr lang="en-US" dirty="0"/>
              <a:t>You will have a chance to reflect on your experience taking Cornell Notes in Project 4</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137" name="Google Shape;137;p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6</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g10fc0afc8c1_1_0"/>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373" name="Google Shape;373;g10fc0afc8c1_1_0"/>
          <p:cNvSpPr txBox="1">
            <a:spLocks noGrp="1"/>
          </p:cNvSpPr>
          <p:nvPr>
            <p:ph type="body" idx="1"/>
          </p:nvPr>
        </p:nvSpPr>
        <p:spPr>
          <a:xfrm>
            <a:off x="396875" y="1362075"/>
            <a:ext cx="8366100" cy="497220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solidFill>
                  <a:schemeClr val="tx1"/>
                </a:solidFill>
              </a:rPr>
              <a:t>Cornell Note-taking Method</a:t>
            </a:r>
          </a:p>
          <a:p>
            <a:pPr marL="640080" lvl="1" indent="-283464" algn="l" rtl="0">
              <a:lnSpc>
                <a:spcPct val="110000"/>
              </a:lnSpc>
              <a:spcBef>
                <a:spcPts val="24"/>
              </a:spcBef>
              <a:spcAft>
                <a:spcPts val="0"/>
              </a:spcAft>
              <a:buSzPts val="2420"/>
              <a:buChar char="▪"/>
            </a:pPr>
            <a:r>
              <a:rPr lang="en-US" dirty="0">
                <a:solidFill>
                  <a:schemeClr val="tx1"/>
                </a:solidFill>
              </a:rPr>
              <a:t>System for Taking, Organizing, and Reviewing Notes</a:t>
            </a:r>
          </a:p>
          <a:p>
            <a:pPr marL="457200" lvl="1" indent="0">
              <a:spcBef>
                <a:spcPts val="440"/>
              </a:spcBef>
              <a:buSzPts val="2080"/>
              <a:buNone/>
            </a:pPr>
            <a:endParaRPr lang="en-US" dirty="0">
              <a:solidFill>
                <a:schemeClr val="tx1"/>
              </a:solidFill>
            </a:endParaRPr>
          </a:p>
          <a:p>
            <a:pPr marL="347472" lvl="0" indent="-347472" algn="l" rtl="0">
              <a:spcBef>
                <a:spcPts val="440"/>
              </a:spcBef>
              <a:spcAft>
                <a:spcPts val="0"/>
              </a:spcAft>
              <a:buClr>
                <a:srgbClr val="4B2A85"/>
              </a:buClr>
              <a:buSzPts val="2080"/>
              <a:buChar char="❖"/>
            </a:pPr>
            <a:r>
              <a:rPr lang="en-US" b="1" dirty="0">
                <a:solidFill>
                  <a:srgbClr val="4B2A85"/>
                </a:solidFill>
              </a:rPr>
              <a:t>Machine Languages </a:t>
            </a:r>
            <a:endParaRPr b="1" dirty="0">
              <a:solidFill>
                <a:srgbClr val="4B2A85"/>
              </a:solidFill>
            </a:endParaRPr>
          </a:p>
          <a:p>
            <a:pPr marL="640080" lvl="1" indent="-283464" algn="l" rtl="0">
              <a:spcBef>
                <a:spcPts val="24"/>
              </a:spcBef>
              <a:spcAft>
                <a:spcPts val="0"/>
              </a:spcAft>
              <a:buClr>
                <a:srgbClr val="4B2A85"/>
              </a:buClr>
              <a:buSzPts val="2420"/>
              <a:buChar char="▪"/>
            </a:pPr>
            <a:r>
              <a:rPr lang="en-US" b="1" dirty="0">
                <a:solidFill>
                  <a:srgbClr val="4B2A85"/>
                </a:solidFill>
              </a:rPr>
              <a:t>Assembly Languages, Producing Machine Code</a:t>
            </a:r>
            <a:endParaRPr lang="en-US" sz="2600" b="1" dirty="0">
              <a:solidFill>
                <a:srgbClr val="4B2A85"/>
              </a:solidFill>
            </a:endParaRPr>
          </a:p>
          <a:p>
            <a:pPr marL="640080" lvl="1" indent="-283464" algn="l" rtl="0">
              <a:spcBef>
                <a:spcPts val="24"/>
              </a:spcBef>
              <a:spcAft>
                <a:spcPts val="0"/>
              </a:spcAft>
              <a:buClr>
                <a:srgbClr val="4B2A85"/>
              </a:buClr>
              <a:buSzPts val="2420"/>
              <a:buChar char="▪"/>
            </a:pPr>
            <a:endParaRPr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Control Flow of Computer Instructions</a:t>
            </a:r>
          </a:p>
          <a:p>
            <a:pPr marL="640080" lvl="1" indent="-283464" algn="l" rtl="0">
              <a:spcBef>
                <a:spcPts val="24"/>
              </a:spcBef>
              <a:spcAft>
                <a:spcPts val="0"/>
              </a:spcAft>
              <a:buClr>
                <a:srgbClr val="4B2A85"/>
              </a:buClr>
              <a:buSzPts val="2420"/>
              <a:buChar char="▪"/>
            </a:pPr>
            <a:r>
              <a:rPr lang="en-US" dirty="0">
                <a:solidFill>
                  <a:schemeClr val="tx1"/>
                </a:solidFill>
              </a:rPr>
              <a:t>Jumps in Assembly, The Program Counter</a:t>
            </a:r>
          </a:p>
          <a:p>
            <a:pPr marL="640080" lvl="1" indent="-283464" algn="l" rtl="0">
              <a:spcBef>
                <a:spcPts val="24"/>
              </a:spcBef>
              <a:spcAft>
                <a:spcPts val="0"/>
              </a:spcAft>
              <a:buClr>
                <a:srgbClr val="4B2A85"/>
              </a:buClr>
              <a:buSzPts val="2420"/>
              <a:buChar char="▪"/>
            </a:pPr>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The Hack Assembly Language</a:t>
            </a:r>
          </a:p>
          <a:p>
            <a:pPr marL="640080" lvl="1" indent="-283464" algn="l" rtl="0">
              <a:lnSpc>
                <a:spcPct val="110000"/>
              </a:lnSpc>
              <a:spcBef>
                <a:spcPts val="24"/>
              </a:spcBef>
              <a:spcAft>
                <a:spcPts val="0"/>
              </a:spcAft>
              <a:buSzPts val="2420"/>
              <a:buChar char="▪"/>
            </a:pPr>
            <a:r>
              <a:rPr lang="en-US" dirty="0">
                <a:solidFill>
                  <a:schemeClr val="tx1"/>
                </a:solidFill>
              </a:rPr>
              <a:t>Registers, A-Instructions, Symbols, &amp; C-Instructions</a:t>
            </a:r>
          </a:p>
        </p:txBody>
      </p:sp>
      <p:sp>
        <p:nvSpPr>
          <p:cNvPr id="374" name="Google Shape;374;g10fc0afc8c1_1_0"/>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7</a:t>
            </a:fld>
            <a:endParaRPr/>
          </a:p>
        </p:txBody>
      </p:sp>
    </p:spTree>
    <p:extLst>
      <p:ext uri="{BB962C8B-B14F-4D97-AF65-F5344CB8AC3E}">
        <p14:creationId xmlns:p14="http://schemas.microsoft.com/office/powerpoint/2010/main" val="2595075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3"/>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Revisiting The Von Neumann Architecture</a:t>
            </a:r>
            <a:endParaRPr/>
          </a:p>
        </p:txBody>
      </p:sp>
      <p:sp>
        <p:nvSpPr>
          <p:cNvPr id="150" name="Google Shape;150;p13"/>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8</a:t>
            </a:fld>
            <a:endParaRPr/>
          </a:p>
        </p:txBody>
      </p:sp>
      <p:sp>
        <p:nvSpPr>
          <p:cNvPr id="151" name="Google Shape;151;p13"/>
          <p:cNvSpPr/>
          <p:nvPr/>
        </p:nvSpPr>
        <p:spPr>
          <a:xfrm>
            <a:off x="2298745" y="1405475"/>
            <a:ext cx="4530000" cy="43164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COMPUTER</a:t>
            </a:r>
            <a:endParaRPr sz="2000" b="1" i="0" u="none" strike="noStrike" cap="none">
              <a:solidFill>
                <a:srgbClr val="000000"/>
              </a:solidFill>
              <a:latin typeface="Calibri"/>
              <a:ea typeface="Calibri"/>
              <a:cs typeface="Calibri"/>
              <a:sym typeface="Calibri"/>
            </a:endParaRPr>
          </a:p>
        </p:txBody>
      </p:sp>
      <p:sp>
        <p:nvSpPr>
          <p:cNvPr id="152" name="Google Shape;152;p13"/>
          <p:cNvSpPr/>
          <p:nvPr/>
        </p:nvSpPr>
        <p:spPr>
          <a:xfrm>
            <a:off x="2472875" y="2078725"/>
            <a:ext cx="1649400" cy="34872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MEMORY</a:t>
            </a:r>
            <a:endParaRPr sz="2000" b="1" i="0" u="none" strike="noStrike" cap="none">
              <a:solidFill>
                <a:srgbClr val="000000"/>
              </a:solidFill>
              <a:latin typeface="Calibri"/>
              <a:ea typeface="Calibri"/>
              <a:cs typeface="Calibri"/>
              <a:sym typeface="Calibri"/>
            </a:endParaRPr>
          </a:p>
        </p:txBody>
      </p:sp>
      <p:sp>
        <p:nvSpPr>
          <p:cNvPr id="153" name="Google Shape;153;p13"/>
          <p:cNvSpPr txBox="1">
            <a:spLocks noGrp="1"/>
          </p:cNvSpPr>
          <p:nvPr>
            <p:ph type="body" idx="1"/>
          </p:nvPr>
        </p:nvSpPr>
        <p:spPr>
          <a:xfrm>
            <a:off x="396875" y="1362075"/>
            <a:ext cx="8366100" cy="560478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520"/>
              </a:spcBef>
              <a:spcAft>
                <a:spcPts val="0"/>
              </a:spcAft>
              <a:buSzPts val="1560"/>
              <a:buNone/>
            </a:pPr>
            <a:r>
              <a:rPr lang="en-US" sz="2000"/>
              <a:t>(This picture will get more detailed as we go!)</a:t>
            </a:r>
            <a:endParaRPr sz="2000"/>
          </a:p>
          <a:p>
            <a:pPr marL="0" lvl="0" indent="0" algn="l" rtl="0">
              <a:lnSpc>
                <a:spcPct val="100000"/>
              </a:lnSpc>
              <a:spcBef>
                <a:spcPts val="520"/>
              </a:spcBef>
              <a:spcAft>
                <a:spcPts val="0"/>
              </a:spcAft>
              <a:buSzPts val="1560"/>
              <a:buNone/>
            </a:pPr>
            <a:endParaRPr/>
          </a:p>
        </p:txBody>
      </p:sp>
      <p:sp>
        <p:nvSpPr>
          <p:cNvPr id="154" name="Google Shape;154;p13"/>
          <p:cNvSpPr/>
          <p:nvPr/>
        </p:nvSpPr>
        <p:spPr>
          <a:xfrm>
            <a:off x="357025" y="3322803"/>
            <a:ext cx="1044300" cy="647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INPUT</a:t>
            </a:r>
            <a:endParaRPr sz="1400" b="1" i="0" u="none" strike="noStrike" cap="none">
              <a:solidFill>
                <a:srgbClr val="000000"/>
              </a:solidFill>
              <a:latin typeface="Calibri"/>
              <a:ea typeface="Calibri"/>
              <a:cs typeface="Calibri"/>
              <a:sym typeface="Calibri"/>
            </a:endParaRPr>
          </a:p>
        </p:txBody>
      </p:sp>
      <p:sp>
        <p:nvSpPr>
          <p:cNvPr id="155" name="Google Shape;155;p13"/>
          <p:cNvSpPr/>
          <p:nvPr/>
        </p:nvSpPr>
        <p:spPr>
          <a:xfrm>
            <a:off x="4555800" y="2078725"/>
            <a:ext cx="2091300" cy="34872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156" name="Google Shape;156;p13"/>
          <p:cNvSpPr/>
          <p:nvPr/>
        </p:nvSpPr>
        <p:spPr>
          <a:xfrm>
            <a:off x="4732750" y="4685879"/>
            <a:ext cx="1788600" cy="365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REGISTERS</a:t>
            </a:r>
            <a:endParaRPr sz="1400" b="1" i="0" u="none" strike="noStrike" cap="none">
              <a:solidFill>
                <a:srgbClr val="000000"/>
              </a:solidFill>
              <a:latin typeface="Calibri"/>
              <a:ea typeface="Calibri"/>
              <a:cs typeface="Calibri"/>
              <a:sym typeface="Calibri"/>
            </a:endParaRPr>
          </a:p>
        </p:txBody>
      </p:sp>
      <p:sp>
        <p:nvSpPr>
          <p:cNvPr id="157" name="Google Shape;157;p13"/>
          <p:cNvSpPr/>
          <p:nvPr/>
        </p:nvSpPr>
        <p:spPr>
          <a:xfrm>
            <a:off x="4732750" y="5104054"/>
            <a:ext cx="1788600" cy="365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CONTROL</a:t>
            </a:r>
            <a:endParaRPr sz="1400" b="1" i="0" u="none" strike="noStrike" cap="none">
              <a:solidFill>
                <a:srgbClr val="000000"/>
              </a:solidFill>
              <a:latin typeface="Calibri"/>
              <a:ea typeface="Calibri"/>
              <a:cs typeface="Calibri"/>
              <a:sym typeface="Calibri"/>
            </a:endParaRPr>
          </a:p>
        </p:txBody>
      </p:sp>
      <p:sp>
        <p:nvSpPr>
          <p:cNvPr id="158" name="Google Shape;158;p13"/>
          <p:cNvSpPr/>
          <p:nvPr/>
        </p:nvSpPr>
        <p:spPr>
          <a:xfrm>
            <a:off x="7726175" y="3322803"/>
            <a:ext cx="1044300" cy="647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OUTPUT</a:t>
            </a:r>
            <a:endParaRPr sz="1400" b="1" i="0" u="none" strike="noStrike" cap="none">
              <a:solidFill>
                <a:srgbClr val="000000"/>
              </a:solidFill>
              <a:latin typeface="Calibri"/>
              <a:ea typeface="Calibri"/>
              <a:cs typeface="Calibri"/>
              <a:sym typeface="Calibri"/>
            </a:endParaRPr>
          </a:p>
        </p:txBody>
      </p:sp>
      <p:sp>
        <p:nvSpPr>
          <p:cNvPr id="159" name="Google Shape;159;p13"/>
          <p:cNvSpPr/>
          <p:nvPr/>
        </p:nvSpPr>
        <p:spPr>
          <a:xfrm>
            <a:off x="1421550" y="3406975"/>
            <a:ext cx="10143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0" name="Google Shape;160;p13"/>
          <p:cNvSpPr/>
          <p:nvPr/>
        </p:nvSpPr>
        <p:spPr>
          <a:xfrm>
            <a:off x="6828750" y="3406975"/>
            <a:ext cx="10143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1" name="Google Shape;161;p13"/>
          <p:cNvSpPr/>
          <p:nvPr/>
        </p:nvSpPr>
        <p:spPr>
          <a:xfrm rot="10800000">
            <a:off x="3982800" y="3664275"/>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2" name="Google Shape;162;p13"/>
          <p:cNvSpPr/>
          <p:nvPr/>
        </p:nvSpPr>
        <p:spPr>
          <a:xfrm>
            <a:off x="4122275" y="3189600"/>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63" name="Google Shape;163;p13"/>
          <p:cNvPicPr preferRelativeResize="0"/>
          <p:nvPr/>
        </p:nvPicPr>
        <p:blipFill rotWithShape="1">
          <a:blip r:embed="rId3">
            <a:alphaModFix/>
          </a:blip>
          <a:srcRect/>
          <a:stretch/>
        </p:blipFill>
        <p:spPr>
          <a:xfrm>
            <a:off x="4777033" y="2736190"/>
            <a:ext cx="1648825" cy="1820347"/>
          </a:xfrm>
          <a:prstGeom prst="rect">
            <a:avLst/>
          </a:prstGeom>
          <a:noFill/>
          <a:ln>
            <a:noFill/>
          </a:ln>
        </p:spPr>
      </p:pic>
      <p:sp>
        <p:nvSpPr>
          <p:cNvPr id="164" name="Google Shape;164;p13"/>
          <p:cNvSpPr/>
          <p:nvPr/>
        </p:nvSpPr>
        <p:spPr>
          <a:xfrm>
            <a:off x="2576150" y="2736199"/>
            <a:ext cx="1405800" cy="1233600"/>
          </a:xfrm>
          <a:prstGeom prst="rect">
            <a:avLst/>
          </a:prstGeom>
          <a:solidFill>
            <a:srgbClr val="CFE2F3"/>
          </a:solidFill>
          <a:ln w="3810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PROGRAM</a:t>
            </a:r>
            <a:endParaRPr sz="1400" b="1" i="0" u="none" strike="noStrike" cap="none">
              <a:solidFill>
                <a:srgbClr val="000000"/>
              </a:solidFill>
              <a:latin typeface="Calibri"/>
              <a:ea typeface="Calibri"/>
              <a:cs typeface="Calibri"/>
              <a:sym typeface="Calibri"/>
            </a:endParaRPr>
          </a:p>
        </p:txBody>
      </p:sp>
      <p:sp>
        <p:nvSpPr>
          <p:cNvPr id="165" name="Google Shape;165;p13"/>
          <p:cNvSpPr/>
          <p:nvPr/>
        </p:nvSpPr>
        <p:spPr>
          <a:xfrm>
            <a:off x="2594675" y="4094499"/>
            <a:ext cx="1405800" cy="1326000"/>
          </a:xfrm>
          <a:prstGeom prst="rect">
            <a:avLst/>
          </a:prstGeom>
          <a:solidFill>
            <a:srgbClr val="D9EAD3"/>
          </a:solidFill>
          <a:ln w="3810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DATA</a:t>
            </a:r>
            <a:endParaRPr sz="1400" b="1" i="0" u="none" strike="noStrike" cap="none">
              <a:solidFill>
                <a:srgbClr val="000000"/>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Machine Code</a:t>
            </a:r>
            <a:endParaRPr/>
          </a:p>
        </p:txBody>
      </p:sp>
      <p:sp>
        <p:nvSpPr>
          <p:cNvPr id="171" name="Google Shape;171;p1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Instructions are stored in memory, so they must be able to be encoded in binary</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When we refer to </a:t>
            </a:r>
            <a:r>
              <a:rPr lang="en-US" b="1" dirty="0"/>
              <a:t>machine code</a:t>
            </a:r>
            <a:r>
              <a:rPr lang="en-US" dirty="0"/>
              <a:t>, we are typically talking about this binary representation of code</a:t>
            </a:r>
            <a:endParaRPr dirty="0"/>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Font typeface="Noto Sans Symbols"/>
              <a:buChar char="❖"/>
            </a:pPr>
            <a:r>
              <a:rPr lang="en-US" dirty="0"/>
              <a:t>Each instruction is a sequence of 0s and 1s</a:t>
            </a:r>
            <a:endParaRPr dirty="0"/>
          </a:p>
          <a:p>
            <a:pPr marL="640080" lvl="1" indent="-283464" algn="l" rtl="0">
              <a:lnSpc>
                <a:spcPct val="110000"/>
              </a:lnSpc>
              <a:spcBef>
                <a:spcPts val="24"/>
              </a:spcBef>
              <a:spcAft>
                <a:spcPts val="0"/>
              </a:spcAft>
              <a:buSzPts val="2420"/>
              <a:buChar char="▪"/>
            </a:pPr>
            <a:r>
              <a:rPr lang="en-US" dirty="0"/>
              <a:t>Our computer / hardware specification is what gives meaning to each part of this sequence</a:t>
            </a:r>
            <a:endParaRPr dirty="0"/>
          </a:p>
          <a:p>
            <a:pPr marL="640080" lvl="1" indent="-283464" algn="l" rtl="0">
              <a:lnSpc>
                <a:spcPct val="110000"/>
              </a:lnSpc>
              <a:spcBef>
                <a:spcPts val="24"/>
              </a:spcBef>
              <a:spcAft>
                <a:spcPts val="0"/>
              </a:spcAft>
              <a:buSzPts val="2420"/>
              <a:buChar char="▪"/>
            </a:pPr>
            <a:r>
              <a:rPr lang="en-US" dirty="0"/>
              <a:t>“Is this an add or subtract instruction? What are the inputs?”</a:t>
            </a:r>
            <a:endParaRPr dirty="0"/>
          </a:p>
        </p:txBody>
      </p:sp>
      <p:sp>
        <p:nvSpPr>
          <p:cNvPr id="172" name="Google Shape;172;p1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9</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1">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1">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WTheme-333-Sp18">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B2A85"/>
      </a:hlink>
      <a:folHlink>
        <a:srgbClr val="DED4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2687</Words>
  <Application>Microsoft Macintosh PowerPoint</Application>
  <PresentationFormat>On-screen Show (4:3)</PresentationFormat>
  <Paragraphs>810</Paragraphs>
  <Slides>43</Slides>
  <Notes>43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Noto Sans Symbols</vt:lpstr>
      <vt:lpstr>Arial</vt:lpstr>
      <vt:lpstr>Calibri</vt:lpstr>
      <vt:lpstr>Cambria Math</vt:lpstr>
      <vt:lpstr>Consolas</vt:lpstr>
      <vt:lpstr>Courier New</vt:lpstr>
      <vt:lpstr>Open Sans</vt:lpstr>
      <vt:lpstr>Times New Roman</vt:lpstr>
      <vt:lpstr>UWTheme-333-Sp18</vt:lpstr>
      <vt:lpstr>Cornell Note-taking &amp; Machine Language </vt:lpstr>
      <vt:lpstr>Lecture Outline</vt:lpstr>
      <vt:lpstr>Recap: Bloom’s Taxonomy </vt:lpstr>
      <vt:lpstr>Cornell Note Taking Method</vt:lpstr>
      <vt:lpstr>Cornell Note Taking Method</vt:lpstr>
      <vt:lpstr>Applying the Cornell Note-Taking Method</vt:lpstr>
      <vt:lpstr>Lecture Outline</vt:lpstr>
      <vt:lpstr>Revisiting The Von Neumann Architecture</vt:lpstr>
      <vt:lpstr>Machine Code</vt:lpstr>
      <vt:lpstr>Storing the Program</vt:lpstr>
      <vt:lpstr>Assembly Languages</vt:lpstr>
      <vt:lpstr>Producing Machine Code</vt:lpstr>
      <vt:lpstr>Producing Machine Code</vt:lpstr>
      <vt:lpstr>Producing Machine Code</vt:lpstr>
      <vt:lpstr>Machine Language</vt:lpstr>
      <vt:lpstr>Machine Operations</vt:lpstr>
      <vt:lpstr>Registers</vt:lpstr>
      <vt:lpstr>Addressing Modes</vt:lpstr>
      <vt:lpstr>Lecture Outline</vt:lpstr>
      <vt:lpstr>Flow Control</vt:lpstr>
      <vt:lpstr>Flow Control: Unconditional Jumps</vt:lpstr>
      <vt:lpstr>Flow Control: Conditional Jumps</vt:lpstr>
      <vt:lpstr>Program Counter (PC)</vt:lpstr>
      <vt:lpstr>Program Counter (PC)</vt:lpstr>
      <vt:lpstr>Program Counter (PC)</vt:lpstr>
      <vt:lpstr>Lecture Outline</vt:lpstr>
      <vt:lpstr>The Hack Computer</vt:lpstr>
      <vt:lpstr>The Hack Machine Language</vt:lpstr>
      <vt:lpstr>Hack: Control Flow</vt:lpstr>
      <vt:lpstr>Hack: Registers</vt:lpstr>
      <vt:lpstr>Hack: A-Instructions</vt:lpstr>
      <vt:lpstr>Hack: A-Instructions</vt:lpstr>
      <vt:lpstr>Hack: Symbols</vt:lpstr>
      <vt:lpstr>Hack: Built-In Symbols</vt:lpstr>
      <vt:lpstr>Hack: C-Instructions</vt:lpstr>
      <vt:lpstr>Hack: C-Instructions</vt:lpstr>
      <vt:lpstr>Hack: C-Instructions</vt:lpstr>
      <vt:lpstr>Hack: C-Instructions</vt:lpstr>
      <vt:lpstr>Hack: C-Instructions</vt:lpstr>
      <vt:lpstr>Hack: C-Instructions Example</vt:lpstr>
      <vt:lpstr>Hack: C-Instructions Example</vt:lpstr>
      <vt:lpstr>Hack: C-Instructions Example</vt:lpstr>
      <vt:lpstr>Lecture 7 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Languages, Annotation Strategies</dc:title>
  <dc:creator>Aaron Johnston</dc:creator>
  <cp:lastModifiedBy>Eric Fan</cp:lastModifiedBy>
  <cp:revision>150</cp:revision>
  <dcterms:created xsi:type="dcterms:W3CDTF">2018-03-28T08:00:24Z</dcterms:created>
  <dcterms:modified xsi:type="dcterms:W3CDTF">2024-01-24T22:41:56Z</dcterms:modified>
</cp:coreProperties>
</file>